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0"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8288000" cy="10287000"/>
  <p:notesSz cx="6858000" cy="9144000"/>
  <p:embeddedFontLst>
    <p:embeddedFont>
      <p:font typeface="Archivo Black" panose="020B0A03020202020B04" pitchFamily="34" charset="77"/>
      <p:regular r:id="rId38"/>
    </p:embeddedFont>
    <p:embeddedFont>
      <p:font typeface="Lato" panose="020F0502020204030203" pitchFamily="34" charset="0"/>
      <p:regular r:id="rId39"/>
      <p:bold r:id="rId40"/>
      <p:italic r:id="rId41"/>
      <p:boldItalic r:id="rId42"/>
    </p:embeddedFont>
    <p:embeddedFont>
      <p:font typeface="Lato Bold" panose="020F0502020204030203" pitchFamily="34" charset="0"/>
      <p:regular r:id="rId43"/>
      <p:bold r:id="rId44"/>
    </p:embeddedFont>
    <p:embeddedFont>
      <p:font typeface="Montserrat Bold" pitchFamily="2" charset="77"/>
      <p:regular r:id="rId45"/>
      <p:bold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93" autoAdjust="0"/>
    <p:restoredTop sz="67101" autoAdjust="0"/>
  </p:normalViewPr>
  <p:slideViewPr>
    <p:cSldViewPr>
      <p:cViewPr varScale="1">
        <p:scale>
          <a:sx n="52" d="100"/>
          <a:sy n="52" d="100"/>
        </p:scale>
        <p:origin x="11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E9F97-58CC-43EB-9659-28FA7688F534}" type="datetimeFigureOut">
              <a:rPr lang="en-US" smtClean="0"/>
              <a:t>11/1/25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47621-98BD-4D43-9319-2A07B7110F20}" type="slidenum">
              <a:rPr lang="en-US" smtClean="0"/>
              <a:t>‹#›</a:t>
            </a:fld>
            <a:endParaRPr lang="en-US"/>
          </a:p>
        </p:txBody>
      </p:sp>
    </p:spTree>
    <p:extLst>
      <p:ext uri="{BB962C8B-B14F-4D97-AF65-F5344CB8AC3E}">
        <p14:creationId xmlns:p14="http://schemas.microsoft.com/office/powerpoint/2010/main" val="1057925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thank you for attending the Academy of Medicine of Cincinnati’s 2026 Prehospital Care Clinical Practice Guidelines Training.  My name is Dr. Tom Charlton.  I, along with my co-chair, Captain Kevin Richards, would like to thank the entire protocol committee for their hard work over the last year at producing these protocols.</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1</a:t>
            </a:fld>
            <a:endParaRPr lang="en-US"/>
          </a:p>
        </p:txBody>
      </p:sp>
    </p:spTree>
    <p:extLst>
      <p:ext uri="{BB962C8B-B14F-4D97-AF65-F5344CB8AC3E}">
        <p14:creationId xmlns:p14="http://schemas.microsoft.com/office/powerpoint/2010/main" val="870829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new Opioid Withdrawal protocol, M420, has enough training requirement that we are breaking this off of our normal protocol video.  Agencies choosing to adopt this protocol will need to refer to that separate training.</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10</a:t>
            </a:fld>
            <a:endParaRPr lang="en-US"/>
          </a:p>
        </p:txBody>
      </p:sp>
    </p:spTree>
    <p:extLst>
      <p:ext uri="{BB962C8B-B14F-4D97-AF65-F5344CB8AC3E}">
        <p14:creationId xmlns:p14="http://schemas.microsoft.com/office/powerpoint/2010/main" val="1055623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have been using intravenous TXA for some time, there are other indications for its’ use.  S503 expands it’s use to superficial bleeding such as superficial skin tears, superficial penile lacerations, epistaxis.  If the patient has one of these wounds, and direct pressure has not stopped the bleeding within 10 minutes, or where direct pressure is not ideal, soak a gauze pad in an undiluted ampule of TXA and hold in place with pressure over the wound.</a:t>
            </a:r>
          </a:p>
          <a:p>
            <a:endParaRPr lang="en-US" dirty="0"/>
          </a:p>
          <a:p>
            <a:r>
              <a:rPr lang="en-US" dirty="0"/>
              <a:t>This protocol should NOT be used on deep or penetrating injuries, bleeding from dialysis fistulas, or anyone in whom IV TXA has already been administered.</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11</a:t>
            </a:fld>
            <a:endParaRPr lang="en-US"/>
          </a:p>
        </p:txBody>
      </p:sp>
    </p:spTree>
    <p:extLst>
      <p:ext uri="{BB962C8B-B14F-4D97-AF65-F5344CB8AC3E}">
        <p14:creationId xmlns:p14="http://schemas.microsoft.com/office/powerpoint/2010/main" val="1297112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T700, blood and blood product administration also requires separate training from the overall protocol training.  Each agency may have different procedures and policies on the administrative aspects of blood product administration, therefore each agency is responsible for training their staff.  If your agency provides mutual aid to a blood-product-carrying agency, it’s important to review this protocol, and that agency’s associated training.</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12</a:t>
            </a:fld>
            <a:endParaRPr lang="en-US"/>
          </a:p>
        </p:txBody>
      </p:sp>
    </p:spTree>
    <p:extLst>
      <p:ext uri="{BB962C8B-B14F-4D97-AF65-F5344CB8AC3E}">
        <p14:creationId xmlns:p14="http://schemas.microsoft.com/office/powerpoint/2010/main" val="1085439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T715, sedation after intubation, was added for next year, permitting us to treat resulting pain and anxiety following intubation.  This sedation is only permitted following orotracheal intubation, and NOT supraglottic devices.  The protocol permits the use of midazolam or ketamine based on parameters on the next slide.</a:t>
            </a:r>
          </a:p>
          <a:p>
            <a:endParaRPr lang="en-US" dirty="0"/>
          </a:p>
          <a:p>
            <a:r>
              <a:rPr lang="en-US" dirty="0"/>
              <a:t>It is important to document the patient’s level of consciousness and pain levels before and every 10 minutes after administration of the medication.</a:t>
            </a:r>
          </a:p>
          <a:p>
            <a:endParaRPr lang="en-US" dirty="0"/>
          </a:p>
          <a:p>
            <a:r>
              <a:rPr lang="en-US" dirty="0"/>
              <a:t>When handing off care to the hospital, please inform the staff of the medication used, when it was given, and how many doses were administered.</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13</a:t>
            </a:fld>
            <a:endParaRPr lang="en-US"/>
          </a:p>
        </p:txBody>
      </p:sp>
    </p:spTree>
    <p:extLst>
      <p:ext uri="{BB962C8B-B14F-4D97-AF65-F5344CB8AC3E}">
        <p14:creationId xmlns:p14="http://schemas.microsoft.com/office/powerpoint/2010/main" val="3546762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patients with a systolic blood pressure of greater than 100, and less than 150, either ketamine or the combination of an opiate plus midazolam may be given.</a:t>
            </a:r>
          </a:p>
          <a:p>
            <a:endParaRPr lang="en-US" dirty="0"/>
          </a:p>
          <a:p>
            <a:r>
              <a:rPr lang="en-US" dirty="0"/>
              <a:t>In patients with a systolic blood pressure greater than 150, or at risk for hypertension, such as stroke or stimulant overdose, the paramedic has the option of midazolam plus either morphine or fentanyl.</a:t>
            </a:r>
          </a:p>
          <a:p>
            <a:endParaRPr lang="en-US" dirty="0"/>
          </a:p>
          <a:p>
            <a:r>
              <a:rPr lang="en-US" dirty="0"/>
              <a:t>In patients with a systolic blood pressure of less than 100, or are at risk of hypotension, such as trauma, sepsis, asthma, ketamine is preferred.  Ketamine may be used with push-dose epinephrine in this population if needed.</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14</a:t>
            </a:fld>
            <a:endParaRPr lang="en-US"/>
          </a:p>
        </p:txBody>
      </p:sp>
    </p:spTree>
    <p:extLst>
      <p:ext uri="{BB962C8B-B14F-4D97-AF65-F5344CB8AC3E}">
        <p14:creationId xmlns:p14="http://schemas.microsoft.com/office/powerpoint/2010/main" val="4112919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for the updates!</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15</a:t>
            </a:fld>
            <a:endParaRPr lang="en-US"/>
          </a:p>
        </p:txBody>
      </p:sp>
    </p:spTree>
    <p:extLst>
      <p:ext uri="{BB962C8B-B14F-4D97-AF65-F5344CB8AC3E}">
        <p14:creationId xmlns:p14="http://schemas.microsoft.com/office/powerpoint/2010/main" val="3440657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A101 spells out our Prehospital Communications.  The regional EMS coordinators request that reports be formatted in the M I S T R or “mister” format.  This stands for mechanism of injury or medical complaint, injuries or illness, signs such as vital signs, treatment for anything provided, and resources if any are needed on presentation to the hospital.</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16</a:t>
            </a:fld>
            <a:endParaRPr lang="en-US"/>
          </a:p>
        </p:txBody>
      </p:sp>
    </p:spTree>
    <p:extLst>
      <p:ext uri="{BB962C8B-B14F-4D97-AF65-F5344CB8AC3E}">
        <p14:creationId xmlns:p14="http://schemas.microsoft.com/office/powerpoint/2010/main" val="3511538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 Academy of Medicine does not have a specific rapid sequence intubation protocol, the Academy has made adjustments to our administrative recommendations surrounding pharmacologic assisted intubation.  Additionally, Kentucky specific language was added.</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17</a:t>
            </a:fld>
            <a:endParaRPr lang="en-US"/>
          </a:p>
        </p:txBody>
      </p:sp>
    </p:spTree>
    <p:extLst>
      <p:ext uri="{BB962C8B-B14F-4D97-AF65-F5344CB8AC3E}">
        <p14:creationId xmlns:p14="http://schemas.microsoft.com/office/powerpoint/2010/main" val="1657398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realities of our healthcare system is that sometimes patients need to move from one hospital to another quickly.  In an effort to protocolize this process, A108 was renamed “Use of EMS for Emergent Interfacility Transfer.</a:t>
            </a:r>
          </a:p>
          <a:p>
            <a:endParaRPr lang="en-US" dirty="0"/>
          </a:p>
          <a:p>
            <a:r>
              <a:rPr lang="en-US" dirty="0"/>
              <a:t>The protocol now references the requirements of EMTALA, ensuring that this law is followed.  Importantly, this protocol does NOT obligate a department providing 911 services to perform these transfers.</a:t>
            </a:r>
          </a:p>
          <a:p>
            <a:endParaRPr lang="en-US" dirty="0"/>
          </a:p>
          <a:p>
            <a:r>
              <a:rPr lang="en-US" dirty="0"/>
              <a:t>Providers do not have to take medications or equipment that they are unfamiliar with.  It is important that the crew receive written orders from a physician at the transferring facility for any treatments outside of protocol.  It is extremely important that each member of the crew knows their scope of practice, and does not exceed that ceiling despite an order.</a:t>
            </a:r>
          </a:p>
          <a:p>
            <a:endParaRPr lang="en-US" dirty="0"/>
          </a:p>
          <a:p>
            <a:r>
              <a:rPr lang="en-US" dirty="0"/>
              <a:t>Lastly, this protocol spells out that during an interfacility transfer, the lead paramedic retains the primary decision making authority, not hospital staff.</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18</a:t>
            </a:fld>
            <a:endParaRPr lang="en-US"/>
          </a:p>
        </p:txBody>
      </p:sp>
    </p:spTree>
    <p:extLst>
      <p:ext uri="{BB962C8B-B14F-4D97-AF65-F5344CB8AC3E}">
        <p14:creationId xmlns:p14="http://schemas.microsoft.com/office/powerpoint/2010/main" val="3675776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A109, the Advanced EMT protocol, was enhanced adding in state-specific scopes of practice and approved medications.</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19</a:t>
            </a:fld>
            <a:endParaRPr lang="en-US"/>
          </a:p>
        </p:txBody>
      </p:sp>
    </p:spTree>
    <p:extLst>
      <p:ext uri="{BB962C8B-B14F-4D97-AF65-F5344CB8AC3E}">
        <p14:creationId xmlns:p14="http://schemas.microsoft.com/office/powerpoint/2010/main" val="286235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Protocol Committee has spent a significant amount of time drafting this document.  It has been re-built from the ground up, ensuring compatibility for the future.  Extra attention was paid to ensuring every hyperlink worked.  A new proof-reading process was implemented, ensuring that when we publish a document, it’s the final draft.  A series of hyperlinks were added to the end of the document linking to the online-only </a:t>
            </a:r>
            <a:r>
              <a:rPr lang="en-US" dirty="0" err="1"/>
              <a:t>appendicies</a:t>
            </a:r>
            <a:r>
              <a:rPr lang="en-US" dirty="0"/>
              <a:t>.  The regional Site Capabilities Survey was added as Appendix V.  Many of the flowcharts within the document were redone, again, ensuring future compatibility.  Lastly, to align with the introduction of the </a:t>
            </a:r>
            <a:r>
              <a:rPr lang="en-US" dirty="0" err="1"/>
              <a:t>Lifepak</a:t>
            </a:r>
            <a:r>
              <a:rPr lang="en-US" dirty="0"/>
              <a:t> 35, and it’s ability to perform 15 lead EKGs, the term “12L EKG” was replaced with “Diagnostic EKG”.</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2</a:t>
            </a:fld>
            <a:endParaRPr lang="en-US"/>
          </a:p>
        </p:txBody>
      </p:sp>
    </p:spTree>
    <p:extLst>
      <p:ext uri="{BB962C8B-B14F-4D97-AF65-F5344CB8AC3E}">
        <p14:creationId xmlns:p14="http://schemas.microsoft.com/office/powerpoint/2010/main" val="400731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SB204 cardiac arrest had a significant update.  As prehospital care of cardiac arrest has improved it has created a new phenomenon.  Our CPR has gotten good enough that in some patients some degree of consciousness may occur with the improved cerebral perfusion.</a:t>
            </a:r>
          </a:p>
          <a:p>
            <a:endParaRPr lang="en-US" dirty="0"/>
          </a:p>
          <a:p>
            <a:r>
              <a:rPr lang="en-US" dirty="0"/>
              <a:t>These patients may exhibit extremity movement, attempt to sit up, make purposeful movements, develop a gag reflex, and may vocalize distress.  Despite these findings, continue to provide CPR.  At the next rhythm check, if these signs cease when CPR stops, this may be CPR induced consciousness.</a:t>
            </a:r>
          </a:p>
          <a:p>
            <a:endParaRPr lang="en-US" dirty="0"/>
          </a:p>
          <a:p>
            <a:r>
              <a:rPr lang="en-US" dirty="0"/>
              <a:t>If you encounter CPR induced consciousness, paramedics may administer midazolam 2-5mg IV/IO every 10 minutes if this consciousness interferes with CPR.  In some cases, restraints may be needed.</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20</a:t>
            </a:fld>
            <a:endParaRPr lang="en-US"/>
          </a:p>
        </p:txBody>
      </p:sp>
    </p:spTree>
    <p:extLst>
      <p:ext uri="{BB962C8B-B14F-4D97-AF65-F5344CB8AC3E}">
        <p14:creationId xmlns:p14="http://schemas.microsoft.com/office/powerpoint/2010/main" val="2054463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bradycardia protocol, C302 had a few clarifications added.  Wording was added that in these patients the “heart rate typically is less than 50 if in a bradyarrhythmia”.</a:t>
            </a:r>
          </a:p>
          <a:p>
            <a:endParaRPr lang="en-US" dirty="0"/>
          </a:p>
          <a:p>
            <a:r>
              <a:rPr lang="en-US" dirty="0"/>
              <a:t>Paramedics should not delay treatment to obtain a diagnostic EKG.  They also do not have to call medical control prior to initiation of medications or pacing.</a:t>
            </a:r>
          </a:p>
          <a:p>
            <a:endParaRPr lang="en-US" dirty="0"/>
          </a:p>
          <a:p>
            <a:r>
              <a:rPr lang="en-US" dirty="0"/>
              <a:t>Pacing pads should now be placed anterior-posterior.  The Academy was also made aware that some manufacturers monitors default to “demand” pacing.  This may mean that the monitor may not adequately pace if the software becomes confused over a ventricular beat or artifact from movement.  If you encounter this, and there is sudden loss of electromechanical capture, you may need to change your device to “non-demand” or “asynchronous” pacing.  Speak to your department about your specific device.</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21</a:t>
            </a:fld>
            <a:endParaRPr lang="en-US"/>
          </a:p>
        </p:txBody>
      </p:sp>
    </p:spTree>
    <p:extLst>
      <p:ext uri="{BB962C8B-B14F-4D97-AF65-F5344CB8AC3E}">
        <p14:creationId xmlns:p14="http://schemas.microsoft.com/office/powerpoint/2010/main" val="3083419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50550-2BB0-51E0-FDA9-62B4C42CC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36FBA-B9C7-F6EF-EC1A-6257F889C9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BCA6F-A3E5-108F-7C06-9AFB63F2944F}"/>
              </a:ext>
            </a:extLst>
          </p:cNvPr>
          <p:cNvSpPr>
            <a:spLocks noGrp="1"/>
          </p:cNvSpPr>
          <p:nvPr>
            <p:ph type="body" idx="1"/>
          </p:nvPr>
        </p:nvSpPr>
        <p:spPr/>
        <p:txBody>
          <a:bodyPr/>
          <a:lstStyle/>
          <a:p>
            <a:r>
              <a:rPr lang="en-US" dirty="0"/>
              <a:t>C305, stable narrow complex tachycardia was updated to reflect a weight-based approach to the initial adenosine dose.</a:t>
            </a:r>
          </a:p>
          <a:p>
            <a:endParaRPr lang="en-US" dirty="0"/>
          </a:p>
          <a:p>
            <a:r>
              <a:rPr lang="en-US" dirty="0"/>
              <a:t>In patients who weigh less than 90kg or 200 pounds, the first dose remains 6mg.  If ineffective, a second dose of 12mg may be given.</a:t>
            </a:r>
          </a:p>
          <a:p>
            <a:endParaRPr lang="en-US" dirty="0"/>
          </a:p>
          <a:p>
            <a:r>
              <a:rPr lang="en-US" dirty="0"/>
              <a:t>In patients who weigh over 90kg or 200 pounds, the initial dose is now 12mg, which may be repeated once if ineffective.</a:t>
            </a:r>
          </a:p>
          <a:p>
            <a:endParaRPr lang="en-US" dirty="0"/>
          </a:p>
          <a:p>
            <a:r>
              <a:rPr lang="en-US" dirty="0"/>
              <a:t>A reminder to all that the modified Valsalva maneuver should be attempted before medication.</a:t>
            </a:r>
          </a:p>
          <a:p>
            <a:endParaRPr lang="en-US" dirty="0"/>
          </a:p>
        </p:txBody>
      </p:sp>
      <p:sp>
        <p:nvSpPr>
          <p:cNvPr id="4" name="Slide Number Placeholder 3">
            <a:extLst>
              <a:ext uri="{FF2B5EF4-FFF2-40B4-BE49-F238E27FC236}">
                <a16:creationId xmlns:a16="http://schemas.microsoft.com/office/drawing/2014/main" id="{78EE7540-4B4C-B785-16A3-11D5458DBAFD}"/>
              </a:ext>
            </a:extLst>
          </p:cNvPr>
          <p:cNvSpPr>
            <a:spLocks noGrp="1"/>
          </p:cNvSpPr>
          <p:nvPr>
            <p:ph type="sldNum" sz="quarter" idx="5"/>
          </p:nvPr>
        </p:nvSpPr>
        <p:spPr/>
        <p:txBody>
          <a:bodyPr/>
          <a:lstStyle/>
          <a:p>
            <a:fld id="{AF747621-98BD-4D43-9319-2A07B7110F20}" type="slidenum">
              <a:rPr lang="en-US" smtClean="0"/>
              <a:t>22</a:t>
            </a:fld>
            <a:endParaRPr lang="en-US"/>
          </a:p>
        </p:txBody>
      </p:sp>
    </p:spTree>
    <p:extLst>
      <p:ext uri="{BB962C8B-B14F-4D97-AF65-F5344CB8AC3E}">
        <p14:creationId xmlns:p14="http://schemas.microsoft.com/office/powerpoint/2010/main" val="540694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C307, post return of spontaneous circulation care, had a few updates.</a:t>
            </a:r>
          </a:p>
          <a:p>
            <a:endParaRPr lang="en-US" dirty="0"/>
          </a:p>
          <a:p>
            <a:r>
              <a:rPr lang="en-US" dirty="0"/>
              <a:t>Goal end-tidal capnography target is 35-45 mmHg, however that is only after effective circulation is established.  Once the patient’s perfusion and ventilation are stabilizing, providers may begin titrating ventilations to this goal.</a:t>
            </a:r>
          </a:p>
          <a:p>
            <a:endParaRPr lang="en-US" dirty="0"/>
          </a:p>
          <a:p>
            <a:r>
              <a:rPr lang="en-US" dirty="0"/>
              <a:t>A reference was also added to the new sedation after intubation procedure.</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23</a:t>
            </a:fld>
            <a:endParaRPr lang="en-US"/>
          </a:p>
        </p:txBody>
      </p:sp>
    </p:spTree>
    <p:extLst>
      <p:ext uri="{BB962C8B-B14F-4D97-AF65-F5344CB8AC3E}">
        <p14:creationId xmlns:p14="http://schemas.microsoft.com/office/powerpoint/2010/main" val="1120865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continuing evolution of our Restraint protocol, a new method of assessing levels of agitation was added.  The Richmond Agitation-Sedation Scale has been used elsewhere in healthcare for some time.  This takes our previous observations and provides an objective score that can guide treatment.</a:t>
            </a:r>
          </a:p>
          <a:p>
            <a:endParaRPr lang="en-US" dirty="0"/>
          </a:p>
          <a:p>
            <a:r>
              <a:rPr lang="en-US" dirty="0"/>
              <a:t>Patients with a RASS of 0 are alert and calm.</a:t>
            </a:r>
          </a:p>
          <a:p>
            <a:endParaRPr lang="en-US" dirty="0"/>
          </a:p>
          <a:p>
            <a:r>
              <a:rPr lang="en-US" dirty="0"/>
              <a:t>Patients exhibiting restlessness, anxiousness, apprehension but movements are not aggressive or vigorous are a +1.</a:t>
            </a:r>
          </a:p>
          <a:p>
            <a:endParaRPr lang="en-US" dirty="0"/>
          </a:p>
          <a:p>
            <a:r>
              <a:rPr lang="en-US" dirty="0"/>
              <a:t>Patients with a RASS of +2 are now more agitated, uncooperative, may resist care, and have frequent non-purposeful movement.</a:t>
            </a:r>
          </a:p>
          <a:p>
            <a:endParaRPr lang="en-US" dirty="0"/>
          </a:p>
          <a:p>
            <a:r>
              <a:rPr lang="en-US" dirty="0"/>
              <a:t>A patient with a RASS of +3 are pulling at equipment, may fight their environment, cannot focus, and are very agitated.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patients become combative, violent, and present an immediate danger to staff, they are scored +4.</a:t>
            </a:r>
          </a:p>
          <a:p>
            <a:endParaRPr lang="en-US" dirty="0"/>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24</a:t>
            </a:fld>
            <a:endParaRPr lang="en-US"/>
          </a:p>
        </p:txBody>
      </p:sp>
    </p:spTree>
    <p:extLst>
      <p:ext uri="{BB962C8B-B14F-4D97-AF65-F5344CB8AC3E}">
        <p14:creationId xmlns:p14="http://schemas.microsoft.com/office/powerpoint/2010/main" val="1731473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an objective score, we can more easily titrate our treatment to the patient.  In all of these cases, if you have a smaller adult, or an elderly patient, the dose may be reduced if needed.</a:t>
            </a:r>
          </a:p>
          <a:p>
            <a:endParaRPr lang="en-US" dirty="0"/>
          </a:p>
          <a:p>
            <a:r>
              <a:rPr lang="en-US" dirty="0"/>
              <a:t>For a RASS of +2, these patients may be given midazolam 5mg IM.</a:t>
            </a:r>
          </a:p>
          <a:p>
            <a:endParaRPr lang="en-US" dirty="0"/>
          </a:p>
          <a:p>
            <a:r>
              <a:rPr lang="en-US" dirty="0"/>
              <a:t>For a RASS of +3, midazolam is now 10mg IM.</a:t>
            </a:r>
          </a:p>
          <a:p>
            <a:endParaRPr lang="en-US" dirty="0"/>
          </a:p>
          <a:p>
            <a:r>
              <a:rPr lang="en-US" dirty="0"/>
              <a:t>In patients with a RASS of +4, those that are an immediate danger to staff, ketamine at 4mg/kg ideal body weight, or as indicated in the dosing chart, may be administered.</a:t>
            </a:r>
          </a:p>
          <a:p>
            <a:endParaRPr lang="en-US" dirty="0"/>
          </a:p>
          <a:p>
            <a:r>
              <a:rPr lang="en-US" dirty="0"/>
              <a:t>It is imperative that you document a RASS score in your report if chemically restraining a patient.</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25</a:t>
            </a:fld>
            <a:endParaRPr lang="en-US"/>
          </a:p>
        </p:txBody>
      </p:sp>
    </p:spTree>
    <p:extLst>
      <p:ext uri="{BB962C8B-B14F-4D97-AF65-F5344CB8AC3E}">
        <p14:creationId xmlns:p14="http://schemas.microsoft.com/office/powerpoint/2010/main" val="383978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M415, which deals with pre-existing medical devices, is where we turn for any ventricular assist device concerns.</a:t>
            </a:r>
          </a:p>
          <a:p>
            <a:endParaRPr lang="en-US" dirty="0"/>
          </a:p>
          <a:p>
            <a:r>
              <a:rPr lang="en-US" dirty="0"/>
              <a:t>A new flowchart has been added on how to care for these patients in the unresponsive VAD patient.  It also includes the VAD coordinators number to assist in management.  An important point is that the flowchart only applies to ADULT patients.  For pediatric VAD patients, please call the Children’s VAD team.</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26</a:t>
            </a:fld>
            <a:endParaRPr lang="en-US"/>
          </a:p>
        </p:txBody>
      </p:sp>
    </p:spTree>
    <p:extLst>
      <p:ext uri="{BB962C8B-B14F-4D97-AF65-F5344CB8AC3E}">
        <p14:creationId xmlns:p14="http://schemas.microsoft.com/office/powerpoint/2010/main" val="2784430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S504, Eye Injuries had some language clarifications.  It now also spells out that irrigation should occur for at least 15 minutes.</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27</a:t>
            </a:fld>
            <a:endParaRPr lang="en-US"/>
          </a:p>
        </p:txBody>
      </p:sp>
    </p:spTree>
    <p:extLst>
      <p:ext uri="{BB962C8B-B14F-4D97-AF65-F5344CB8AC3E}">
        <p14:creationId xmlns:p14="http://schemas.microsoft.com/office/powerpoint/2010/main" val="2466829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couple with our new superficial TXA protocol, S508 Epistaxis was updated.  If your initial medication and clamping is not successful in stopping the nose bleed, paramedics now have the option of administering intranasal atomized TXA.</a:t>
            </a:r>
          </a:p>
          <a:p>
            <a:endParaRPr lang="en-US" dirty="0"/>
          </a:p>
          <a:p>
            <a:r>
              <a:rPr lang="en-US" dirty="0"/>
              <a:t>To do this, take the undiluted contents of the TXA vial and put it into a syringe.  Attach the atomizer, and instill 0.5mL into the bleeding nostril.  If unsure on which is bleeding, it may be applied to both.  </a:t>
            </a:r>
            <a:r>
              <a:rPr lang="en-US" dirty="0" err="1"/>
              <a:t>Reclamp</a:t>
            </a:r>
            <a:r>
              <a:rPr lang="en-US" dirty="0"/>
              <a:t> the patient following administration.</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28</a:t>
            </a:fld>
            <a:endParaRPr lang="en-US"/>
          </a:p>
        </p:txBody>
      </p:sp>
    </p:spTree>
    <p:extLst>
      <p:ext uri="{BB962C8B-B14F-4D97-AF65-F5344CB8AC3E}">
        <p14:creationId xmlns:p14="http://schemas.microsoft.com/office/powerpoint/2010/main" val="100615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Cincinnati Children’s added language to P601, pediatric v-fib/v-tach arrest protocol.  It now includes: “After resuscitation has been initiated, arrange for early transport and notify the receiving hospital.”  V-fib and V-tach are rare in children.</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29</a:t>
            </a:fld>
            <a:endParaRPr lang="en-US"/>
          </a:p>
        </p:txBody>
      </p:sp>
    </p:spTree>
    <p:extLst>
      <p:ext uri="{BB962C8B-B14F-4D97-AF65-F5344CB8AC3E}">
        <p14:creationId xmlns:p14="http://schemas.microsoft.com/office/powerpoint/2010/main" val="3076067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several new protocols to discuss.  In an effort to better prioritize immediate actions in critical patients, SB212 Crashing Patient was added.  Based on other success around the country, we added M420 Opiate Withdrawal so we can treat patients immediately, protecting them from another overdose, and connecting them with long-term treatment.</a:t>
            </a:r>
          </a:p>
          <a:p>
            <a:endParaRPr lang="en-US" dirty="0"/>
          </a:p>
          <a:p>
            <a:r>
              <a:rPr lang="en-US" dirty="0"/>
              <a:t>S503, Superficial tranexamic acid was added so we can use TXA on superficial wounds such as skin tears.</a:t>
            </a:r>
          </a:p>
          <a:p>
            <a:endParaRPr lang="en-US" dirty="0"/>
          </a:p>
          <a:p>
            <a:r>
              <a:rPr lang="en-US" dirty="0"/>
              <a:t>In a major development, T700 Blood and Blood Product administration was added.  This capability enables departments around the region to begin carrying blood and blood products for EMS initiation.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last new protocol is T715, Ventilator Sedation.  This permits sedation following intubation, facilitating safer transports for our more rural agencies.</a:t>
            </a:r>
          </a:p>
          <a:p>
            <a:endParaRPr lang="en-US" dirty="0"/>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3</a:t>
            </a:fld>
            <a:endParaRPr lang="en-US"/>
          </a:p>
        </p:txBody>
      </p:sp>
    </p:spTree>
    <p:extLst>
      <p:ext uri="{BB962C8B-B14F-4D97-AF65-F5344CB8AC3E}">
        <p14:creationId xmlns:p14="http://schemas.microsoft.com/office/powerpoint/2010/main" val="1050220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P605, pediatric stridor, had minimal changes.  The inclusion criteria and differential diagnosis within the flow chart were reorganized.</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30</a:t>
            </a:fld>
            <a:endParaRPr lang="en-US"/>
          </a:p>
        </p:txBody>
      </p:sp>
    </p:spTree>
    <p:extLst>
      <p:ext uri="{BB962C8B-B14F-4D97-AF65-F5344CB8AC3E}">
        <p14:creationId xmlns:p14="http://schemas.microsoft.com/office/powerpoint/2010/main" val="2293319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P619, pediatric BRUE, adds that routine transportation is recommended of these patients even if the child is not deemed HIGH RISK.  If caregivers still want to refuse, contact medical control as they may be able to change their mind.</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31</a:t>
            </a:fld>
            <a:endParaRPr lang="en-US"/>
          </a:p>
        </p:txBody>
      </p:sp>
    </p:spTree>
    <p:extLst>
      <p:ext uri="{BB962C8B-B14F-4D97-AF65-F5344CB8AC3E}">
        <p14:creationId xmlns:p14="http://schemas.microsoft.com/office/powerpoint/2010/main" val="472094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existing T713, mechanical ventilator setup and management had a few changes.  Some clarification was added to the name and the overall standards for use.</a:t>
            </a:r>
          </a:p>
          <a:p>
            <a:endParaRPr lang="en-US" dirty="0"/>
          </a:p>
          <a:p>
            <a:r>
              <a:rPr lang="en-US" dirty="0"/>
              <a:t>An EMT section was broken out.  This spells out that EMT’s should still request ALS backup.  It authorizes EMT’s to remove patient’s from ventilators and manually bag them if the ventilator is malfunctioning or the patient is in respiratory distress.</a:t>
            </a:r>
          </a:p>
          <a:p>
            <a:endParaRPr lang="en-US" dirty="0"/>
          </a:p>
          <a:p>
            <a:r>
              <a:rPr lang="en-US" dirty="0"/>
              <a:t>If a patient is stable on the ventilator, and patient’s caregiver can manage the ventilator, EMT’s may begin transport with the caregiver, using the patient’s normal ventilator.</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32</a:t>
            </a:fld>
            <a:endParaRPr lang="en-US"/>
          </a:p>
        </p:txBody>
      </p:sp>
    </p:spTree>
    <p:extLst>
      <p:ext uri="{BB962C8B-B14F-4D97-AF65-F5344CB8AC3E}">
        <p14:creationId xmlns:p14="http://schemas.microsoft.com/office/powerpoint/2010/main" val="1799844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A, chemical agent exposure, and Appendix B, </a:t>
            </a:r>
            <a:r>
              <a:rPr lang="en-US" dirty="0" err="1"/>
              <a:t>Transporation</a:t>
            </a:r>
            <a:r>
              <a:rPr lang="en-US" dirty="0"/>
              <a:t> of the contaminated patient are protocols none of us want to ever use.  Regardless, it’s important that we recognize the signs of nerve-agent or organophosphate poisoning.  Dr. Otten has recommended we switch to the </a:t>
            </a:r>
            <a:r>
              <a:rPr lang="en-US" dirty="0" err="1"/>
              <a:t>nemonic</a:t>
            </a:r>
            <a:r>
              <a:rPr lang="en-US" dirty="0"/>
              <a:t> DUMBELS.</a:t>
            </a:r>
          </a:p>
          <a:p>
            <a:endParaRPr lang="en-US" dirty="0"/>
          </a:p>
          <a:p>
            <a:r>
              <a:rPr lang="en-US" dirty="0"/>
              <a:t>This stands for</a:t>
            </a:r>
          </a:p>
          <a:p>
            <a:r>
              <a:rPr lang="en-US" dirty="0"/>
              <a:t>D-Defecation</a:t>
            </a:r>
          </a:p>
          <a:p>
            <a:r>
              <a:rPr lang="en-US" dirty="0"/>
              <a:t>U-Urination</a:t>
            </a:r>
          </a:p>
          <a:p>
            <a:r>
              <a:rPr lang="en-US" dirty="0"/>
              <a:t>M-Miosis or pinpoint pupils</a:t>
            </a:r>
          </a:p>
          <a:p>
            <a:r>
              <a:rPr lang="en-US" dirty="0"/>
              <a:t>B-Bradycardia or Bronchorrhea</a:t>
            </a:r>
          </a:p>
          <a:p>
            <a:r>
              <a:rPr lang="en-US" dirty="0"/>
              <a:t>E-Emesis</a:t>
            </a:r>
          </a:p>
          <a:p>
            <a:r>
              <a:rPr lang="en-US" dirty="0"/>
              <a:t>L-Lacrimation</a:t>
            </a:r>
          </a:p>
          <a:p>
            <a:r>
              <a:rPr lang="en-US" dirty="0"/>
              <a:t>S-Salivation</a:t>
            </a:r>
          </a:p>
          <a:p>
            <a:endParaRPr lang="en-US" dirty="0"/>
          </a:p>
          <a:p>
            <a:r>
              <a:rPr lang="en-US" dirty="0"/>
              <a:t>The national poison control phone number and the local number were added to the protocol.</a:t>
            </a:r>
          </a:p>
          <a:p>
            <a:r>
              <a:rPr lang="en-US" dirty="0"/>
              <a:t>The reference to the now sunset WISER application was removed.</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33</a:t>
            </a:fld>
            <a:endParaRPr lang="en-US"/>
          </a:p>
        </p:txBody>
      </p:sp>
    </p:spTree>
    <p:extLst>
      <p:ext uri="{BB962C8B-B14F-4D97-AF65-F5344CB8AC3E}">
        <p14:creationId xmlns:p14="http://schemas.microsoft.com/office/powerpoint/2010/main" val="1883991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last protocol is Appendix E, immunizations.  The core content of the protocol remains unchanged.  State specific information for Kentucky and Indiana are also unchanged.  For Ohio providers, EMT’s and above are now permitted, if the medical director approves, and publishes a protocol, to administer any vaccine whose route is in their scope of practice.</a:t>
            </a:r>
          </a:p>
          <a:p>
            <a:endParaRPr lang="en-US" dirty="0"/>
          </a:p>
          <a:p>
            <a:r>
              <a:rPr lang="en-US" dirty="0"/>
              <a:t>It is important to note that administering vaccines routinely carries significant administrative burden.</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34</a:t>
            </a:fld>
            <a:endParaRPr lang="en-US"/>
          </a:p>
        </p:txBody>
      </p:sp>
    </p:spTree>
    <p:extLst>
      <p:ext uri="{BB962C8B-B14F-4D97-AF65-F5344CB8AC3E}">
        <p14:creationId xmlns:p14="http://schemas.microsoft.com/office/powerpoint/2010/main" val="4018121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concludes our 2026 Academy of Medicine of Cincinnati Prehospital Clinical Practice Guidelines.  Thank you for your attention.</a:t>
            </a:r>
          </a:p>
          <a:p>
            <a:endParaRPr lang="en-US" dirty="0"/>
          </a:p>
          <a:p>
            <a:r>
              <a:rPr lang="en-US" dirty="0"/>
              <a:t>If you have any questions regarding this content, please reach out to your medical director, or your normal chain of command.</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35</a:t>
            </a:fld>
            <a:endParaRPr lang="en-US"/>
          </a:p>
        </p:txBody>
      </p:sp>
    </p:spTree>
    <p:extLst>
      <p:ext uri="{BB962C8B-B14F-4D97-AF65-F5344CB8AC3E}">
        <p14:creationId xmlns:p14="http://schemas.microsoft.com/office/powerpoint/2010/main" val="308833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numerous updated protocols as well.</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4</a:t>
            </a:fld>
            <a:endParaRPr lang="en-US"/>
          </a:p>
        </p:txBody>
      </p:sp>
    </p:spTree>
    <p:extLst>
      <p:ext uri="{BB962C8B-B14F-4D97-AF65-F5344CB8AC3E}">
        <p14:creationId xmlns:p14="http://schemas.microsoft.com/office/powerpoint/2010/main" val="137859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Rather than reading off each protocol, I’ll just get into the education on them.</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5</a:t>
            </a:fld>
            <a:endParaRPr lang="en-US"/>
          </a:p>
        </p:txBody>
      </p:sp>
    </p:spTree>
    <p:extLst>
      <p:ext uri="{BB962C8B-B14F-4D97-AF65-F5344CB8AC3E}">
        <p14:creationId xmlns:p14="http://schemas.microsoft.com/office/powerpoint/2010/main" val="138677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Several appendices were updated as well.</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6</a:t>
            </a:fld>
            <a:endParaRPr lang="en-US"/>
          </a:p>
        </p:txBody>
      </p:sp>
    </p:spTree>
    <p:extLst>
      <p:ext uri="{BB962C8B-B14F-4D97-AF65-F5344CB8AC3E}">
        <p14:creationId xmlns:p14="http://schemas.microsoft.com/office/powerpoint/2010/main" val="2727106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effort to make the obstetrics protocols easier to navigate, the previous two protocols were expanded into five: O800, imminent delivery; O801, delivery complications; O802, Pregnancy Complications and Postpartum Care; O803, Pregnancy Trauma Guidelines; and finally O804, pregnancy cardiac arrest.</a:t>
            </a:r>
          </a:p>
          <a:p>
            <a:endParaRPr lang="en-US" dirty="0"/>
          </a:p>
          <a:p>
            <a:r>
              <a:rPr lang="en-US" dirty="0"/>
              <a:t>No new information was added; the protocols were simply broken into smaller pieces.</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7</a:t>
            </a:fld>
            <a:endParaRPr lang="en-US"/>
          </a:p>
        </p:txBody>
      </p:sp>
    </p:spTree>
    <p:extLst>
      <p:ext uri="{BB962C8B-B14F-4D97-AF65-F5344CB8AC3E}">
        <p14:creationId xmlns:p14="http://schemas.microsoft.com/office/powerpoint/2010/main" val="867553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start with the new protocols for 2026.</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8</a:t>
            </a:fld>
            <a:endParaRPr lang="en-US"/>
          </a:p>
        </p:txBody>
      </p:sp>
    </p:spTree>
    <p:extLst>
      <p:ext uri="{BB962C8B-B14F-4D97-AF65-F5344CB8AC3E}">
        <p14:creationId xmlns:p14="http://schemas.microsoft.com/office/powerpoint/2010/main" val="2663757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SB212, crashing patient, was developed off of several other similar protocols around the country.  Others protocols have shown improvement in outcomes following initiation of this prioritization.  This protocol is intended to emphasize certain assessments and interventions that are high-yield for the actively crashing patient.  Some of these actions ideally are accomplished prior to movement and/or transportation.</a:t>
            </a:r>
          </a:p>
          <a:p>
            <a:endParaRPr lang="en-US" dirty="0"/>
          </a:p>
          <a:p>
            <a:r>
              <a:rPr lang="en-US" dirty="0"/>
              <a:t>The protocol emphasizes Airway interventions, such as CPAP, bronchodilators, BVM.  It also recommends early and frequent vital sign monitoring.  Early IV/IO access is also emphasized, allowing us to treat shock before moving the critical patient.</a:t>
            </a:r>
          </a:p>
          <a:p>
            <a:endParaRPr lang="en-US" dirty="0"/>
          </a:p>
          <a:p>
            <a:r>
              <a:rPr lang="en-US" dirty="0"/>
              <a:t>When dealing with a crashing patient, it is imperative that the patient is kept on-monitor until they are moved to the hospital bed.</a:t>
            </a:r>
          </a:p>
          <a:p>
            <a:endParaRPr lang="en-US" dirty="0"/>
          </a:p>
          <a:p>
            <a:r>
              <a:rPr lang="en-US" dirty="0"/>
              <a:t>This protocol means that when we encounter a critical medically ill patient, it is sometimes better to stabilize in place quickly and then move them out to the truck.</a:t>
            </a:r>
          </a:p>
          <a:p>
            <a:endParaRPr lang="en-US" dirty="0"/>
          </a:p>
        </p:txBody>
      </p:sp>
      <p:sp>
        <p:nvSpPr>
          <p:cNvPr id="4" name="Slide Number Placeholder 3"/>
          <p:cNvSpPr>
            <a:spLocks noGrp="1"/>
          </p:cNvSpPr>
          <p:nvPr>
            <p:ph type="sldNum" sz="quarter" idx="5"/>
          </p:nvPr>
        </p:nvSpPr>
        <p:spPr/>
        <p:txBody>
          <a:bodyPr/>
          <a:lstStyle/>
          <a:p>
            <a:fld id="{AF747621-98BD-4D43-9319-2A07B7110F20}" type="slidenum">
              <a:rPr lang="en-US" smtClean="0"/>
              <a:t>9</a:t>
            </a:fld>
            <a:endParaRPr lang="en-US"/>
          </a:p>
        </p:txBody>
      </p:sp>
    </p:spTree>
    <p:extLst>
      <p:ext uri="{BB962C8B-B14F-4D97-AF65-F5344CB8AC3E}">
        <p14:creationId xmlns:p14="http://schemas.microsoft.com/office/powerpoint/2010/main" val="1079614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2.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2.m4a"/><Relationship Id="rId1" Type="http://schemas.microsoft.com/office/2007/relationships/media" Target="../media/media22.m4a"/><Relationship Id="rId5" Type="http://schemas.openxmlformats.org/officeDocument/2006/relationships/image" Target="../media/image2.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3.m4a"/><Relationship Id="rId1" Type="http://schemas.microsoft.com/office/2007/relationships/media" Target="../media/media23.m4a"/><Relationship Id="rId5" Type="http://schemas.openxmlformats.org/officeDocument/2006/relationships/image" Target="../media/image2.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4.m4a"/><Relationship Id="rId1" Type="http://schemas.microsoft.com/office/2007/relationships/media" Target="../media/media24.m4a"/><Relationship Id="rId5" Type="http://schemas.openxmlformats.org/officeDocument/2006/relationships/image" Target="../media/image2.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5.m4a"/><Relationship Id="rId1" Type="http://schemas.microsoft.com/office/2007/relationships/media" Target="../media/media25.m4a"/><Relationship Id="rId5" Type="http://schemas.openxmlformats.org/officeDocument/2006/relationships/image" Target="../media/image2.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7.m4a"/><Relationship Id="rId1" Type="http://schemas.microsoft.com/office/2007/relationships/media" Target="../media/media27.m4a"/><Relationship Id="rId5" Type="http://schemas.openxmlformats.org/officeDocument/2006/relationships/image" Target="../media/image2.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8.m4a"/><Relationship Id="rId1" Type="http://schemas.microsoft.com/office/2007/relationships/media" Target="../media/media28.m4a"/><Relationship Id="rId5" Type="http://schemas.openxmlformats.org/officeDocument/2006/relationships/image" Target="../media/image2.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9.m4a"/><Relationship Id="rId1" Type="http://schemas.microsoft.com/office/2007/relationships/media" Target="../media/media29.m4a"/><Relationship Id="rId5" Type="http://schemas.openxmlformats.org/officeDocument/2006/relationships/image" Target="../media/image2.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0.m4a"/><Relationship Id="rId1" Type="http://schemas.microsoft.com/office/2007/relationships/media" Target="../media/media30.m4a"/><Relationship Id="rId5" Type="http://schemas.openxmlformats.org/officeDocument/2006/relationships/image" Target="../media/image2.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1.m4a"/><Relationship Id="rId1" Type="http://schemas.microsoft.com/office/2007/relationships/media" Target="../media/media31.m4a"/><Relationship Id="rId5" Type="http://schemas.openxmlformats.org/officeDocument/2006/relationships/image" Target="../media/image2.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2.m4a"/><Relationship Id="rId1" Type="http://schemas.microsoft.com/office/2007/relationships/media" Target="../media/media32.m4a"/><Relationship Id="rId5" Type="http://schemas.openxmlformats.org/officeDocument/2006/relationships/image" Target="../media/image2.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3.m4a"/><Relationship Id="rId1" Type="http://schemas.microsoft.com/office/2007/relationships/media" Target="../media/media33.m4a"/><Relationship Id="rId5" Type="http://schemas.openxmlformats.org/officeDocument/2006/relationships/image" Target="../media/image2.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4.m4a"/><Relationship Id="rId1" Type="http://schemas.microsoft.com/office/2007/relationships/media" Target="../media/media34.m4a"/><Relationship Id="rId5" Type="http://schemas.openxmlformats.org/officeDocument/2006/relationships/image" Target="../media/image2.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5.m4a"/><Relationship Id="rId1" Type="http://schemas.microsoft.com/office/2007/relationships/media" Target="../media/media35.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1874" y="-1533918"/>
            <a:ext cx="4585897" cy="4073062"/>
            <a:chOff x="0" y="0"/>
            <a:chExt cx="6114530" cy="5430749"/>
          </a:xfrm>
        </p:grpSpPr>
        <p:grpSp>
          <p:nvGrpSpPr>
            <p:cNvPr id="3" name="Group 3"/>
            <p:cNvGrpSpPr/>
            <p:nvPr/>
          </p:nvGrpSpPr>
          <p:grpSpPr>
            <a:xfrm>
              <a:off x="0" y="1541771"/>
              <a:ext cx="3454000" cy="3454000"/>
              <a:chOff x="0" y="0"/>
              <a:chExt cx="812800" cy="812800"/>
            </a:xfrm>
          </p:grpSpPr>
          <p:sp>
            <p:nvSpPr>
              <p:cNvPr id="4" name="Freeform 4"/>
              <p:cNvSpPr/>
              <p:nvPr/>
            </p:nvSpPr>
            <p:spPr>
              <a:xfrm>
                <a:off x="32169" y="32169"/>
                <a:ext cx="748463" cy="748463"/>
              </a:xfrm>
              <a:custGeom>
                <a:avLst/>
                <a:gdLst/>
                <a:ahLst/>
                <a:cxnLst/>
                <a:rect l="l" t="t" r="r" b="b"/>
                <a:pathLst>
                  <a:path w="748463" h="748463">
                    <a:moveTo>
                      <a:pt x="446081" y="39681"/>
                    </a:moveTo>
                    <a:lnTo>
                      <a:pt x="708781" y="302381"/>
                    </a:lnTo>
                    <a:cubicBezTo>
                      <a:pt x="748463" y="342062"/>
                      <a:pt x="748463" y="406400"/>
                      <a:pt x="708781" y="446081"/>
                    </a:cubicBezTo>
                    <a:lnTo>
                      <a:pt x="446081" y="708781"/>
                    </a:lnTo>
                    <a:cubicBezTo>
                      <a:pt x="406400" y="748463"/>
                      <a:pt x="342062" y="748463"/>
                      <a:pt x="302381" y="708781"/>
                    </a:cubicBezTo>
                    <a:lnTo>
                      <a:pt x="39681" y="446081"/>
                    </a:lnTo>
                    <a:cubicBezTo>
                      <a:pt x="0" y="406400"/>
                      <a:pt x="0" y="342062"/>
                      <a:pt x="39681" y="302381"/>
                    </a:cubicBezTo>
                    <a:lnTo>
                      <a:pt x="302381" y="39681"/>
                    </a:lnTo>
                    <a:cubicBezTo>
                      <a:pt x="342062" y="0"/>
                      <a:pt x="406400" y="0"/>
                      <a:pt x="446081" y="39681"/>
                    </a:cubicBezTo>
                    <a:close/>
                  </a:path>
                </a:pathLst>
              </a:custGeom>
              <a:solidFill>
                <a:srgbClr val="1F5AF4"/>
              </a:solidFill>
            </p:spPr>
            <p:txBody>
              <a:bodyPr/>
              <a:lstStyle/>
              <a:p>
                <a:endParaRPr lang="en-US"/>
              </a:p>
            </p:txBody>
          </p:sp>
          <p:sp>
            <p:nvSpPr>
              <p:cNvPr id="5" name="TextBox 5"/>
              <p:cNvSpPr txBox="1"/>
              <p:nvPr/>
            </p:nvSpPr>
            <p:spPr>
              <a:xfrm>
                <a:off x="139700" y="101600"/>
                <a:ext cx="533400" cy="571500"/>
              </a:xfrm>
              <a:prstGeom prst="rect">
                <a:avLst/>
              </a:prstGeom>
            </p:spPr>
            <p:txBody>
              <a:bodyPr lIns="50800" tIns="50800" rIns="50800" bIns="50800" rtlCol="0" anchor="ctr"/>
              <a:lstStyle/>
              <a:p>
                <a:pPr algn="ctr">
                  <a:lnSpc>
                    <a:spcPts val="3080"/>
                  </a:lnSpc>
                </a:pPr>
                <a:endParaRPr/>
              </a:p>
            </p:txBody>
          </p:sp>
        </p:grpSp>
        <p:grpSp>
          <p:nvGrpSpPr>
            <p:cNvPr id="6" name="Group 6"/>
            <p:cNvGrpSpPr/>
            <p:nvPr/>
          </p:nvGrpSpPr>
          <p:grpSpPr>
            <a:xfrm>
              <a:off x="2391315" y="0"/>
              <a:ext cx="3723215" cy="3723215"/>
              <a:chOff x="0" y="0"/>
              <a:chExt cx="812800" cy="812800"/>
            </a:xfrm>
          </p:grpSpPr>
          <p:sp>
            <p:nvSpPr>
              <p:cNvPr id="7" name="Freeform 7"/>
              <p:cNvSpPr/>
              <p:nvPr/>
            </p:nvSpPr>
            <p:spPr>
              <a:xfrm>
                <a:off x="29842" y="29842"/>
                <a:ext cx="753115" cy="753115"/>
              </a:xfrm>
              <a:custGeom>
                <a:avLst/>
                <a:gdLst/>
                <a:ahLst/>
                <a:cxnLst/>
                <a:rect l="l" t="t" r="r" b="b"/>
                <a:pathLst>
                  <a:path w="753115" h="753115">
                    <a:moveTo>
                      <a:pt x="443213" y="36813"/>
                    </a:moveTo>
                    <a:lnTo>
                      <a:pt x="716303" y="309903"/>
                    </a:lnTo>
                    <a:cubicBezTo>
                      <a:pt x="753115" y="346716"/>
                      <a:pt x="753115" y="406401"/>
                      <a:pt x="716303" y="443213"/>
                    </a:cubicBezTo>
                    <a:lnTo>
                      <a:pt x="443213" y="716303"/>
                    </a:lnTo>
                    <a:cubicBezTo>
                      <a:pt x="406401" y="753115"/>
                      <a:pt x="346716" y="753115"/>
                      <a:pt x="309903" y="716303"/>
                    </a:cubicBezTo>
                    <a:lnTo>
                      <a:pt x="36813" y="443213"/>
                    </a:lnTo>
                    <a:cubicBezTo>
                      <a:pt x="0" y="406401"/>
                      <a:pt x="0" y="346716"/>
                      <a:pt x="36813" y="309903"/>
                    </a:cubicBezTo>
                    <a:lnTo>
                      <a:pt x="309903" y="36813"/>
                    </a:lnTo>
                    <a:cubicBezTo>
                      <a:pt x="346716" y="0"/>
                      <a:pt x="406401" y="0"/>
                      <a:pt x="443213" y="36813"/>
                    </a:cubicBezTo>
                    <a:close/>
                  </a:path>
                </a:pathLst>
              </a:custGeom>
              <a:solidFill>
                <a:srgbClr val="1B294A"/>
              </a:solidFill>
            </p:spPr>
            <p:txBody>
              <a:bodyPr/>
              <a:lstStyle/>
              <a:p>
                <a:endParaRPr lang="en-US"/>
              </a:p>
            </p:txBody>
          </p:sp>
          <p:sp>
            <p:nvSpPr>
              <p:cNvPr id="8" name="TextBox 8"/>
              <p:cNvSpPr txBox="1"/>
              <p:nvPr/>
            </p:nvSpPr>
            <p:spPr>
              <a:xfrm>
                <a:off x="139700" y="101600"/>
                <a:ext cx="533400" cy="571500"/>
              </a:xfrm>
              <a:prstGeom prst="rect">
                <a:avLst/>
              </a:prstGeom>
            </p:spPr>
            <p:txBody>
              <a:bodyPr lIns="50800" tIns="50800" rIns="50800" bIns="50800" rtlCol="0" anchor="ctr"/>
              <a:lstStyle/>
              <a:p>
                <a:pPr algn="ctr">
                  <a:lnSpc>
                    <a:spcPts val="3080"/>
                  </a:lnSpc>
                </a:pPr>
                <a:endParaRPr/>
              </a:p>
            </p:txBody>
          </p:sp>
        </p:grpSp>
        <p:grpSp>
          <p:nvGrpSpPr>
            <p:cNvPr id="9" name="Group 9"/>
            <p:cNvGrpSpPr/>
            <p:nvPr/>
          </p:nvGrpSpPr>
          <p:grpSpPr>
            <a:xfrm>
              <a:off x="2587108" y="3370763"/>
              <a:ext cx="2059986" cy="2059986"/>
              <a:chOff x="0" y="0"/>
              <a:chExt cx="812800" cy="812800"/>
            </a:xfrm>
          </p:grpSpPr>
          <p:sp>
            <p:nvSpPr>
              <p:cNvPr id="10" name="Freeform 10"/>
              <p:cNvSpPr/>
              <p:nvPr/>
            </p:nvSpPr>
            <p:spPr>
              <a:xfrm>
                <a:off x="43588" y="43588"/>
                <a:ext cx="725624" cy="725624"/>
              </a:xfrm>
              <a:custGeom>
                <a:avLst/>
                <a:gdLst/>
                <a:ahLst/>
                <a:cxnLst/>
                <a:rect l="l" t="t" r="r" b="b"/>
                <a:pathLst>
                  <a:path w="725624" h="725624">
                    <a:moveTo>
                      <a:pt x="437221" y="30821"/>
                    </a:moveTo>
                    <a:lnTo>
                      <a:pt x="694803" y="288403"/>
                    </a:lnTo>
                    <a:cubicBezTo>
                      <a:pt x="714537" y="308137"/>
                      <a:pt x="725624" y="334903"/>
                      <a:pt x="725624" y="362812"/>
                    </a:cubicBezTo>
                    <a:cubicBezTo>
                      <a:pt x="725624" y="390721"/>
                      <a:pt x="714537" y="417487"/>
                      <a:pt x="694803" y="437221"/>
                    </a:cubicBezTo>
                    <a:lnTo>
                      <a:pt x="437221" y="694803"/>
                    </a:lnTo>
                    <a:cubicBezTo>
                      <a:pt x="417487" y="714537"/>
                      <a:pt x="390721" y="725624"/>
                      <a:pt x="362812" y="725624"/>
                    </a:cubicBezTo>
                    <a:cubicBezTo>
                      <a:pt x="334903" y="725624"/>
                      <a:pt x="308137" y="714537"/>
                      <a:pt x="288403" y="694803"/>
                    </a:cubicBezTo>
                    <a:lnTo>
                      <a:pt x="30821" y="437221"/>
                    </a:lnTo>
                    <a:cubicBezTo>
                      <a:pt x="11087" y="417487"/>
                      <a:pt x="0" y="390721"/>
                      <a:pt x="0" y="362812"/>
                    </a:cubicBezTo>
                    <a:cubicBezTo>
                      <a:pt x="0" y="334903"/>
                      <a:pt x="11087" y="308137"/>
                      <a:pt x="30821" y="288403"/>
                    </a:cubicBezTo>
                    <a:lnTo>
                      <a:pt x="288403" y="30821"/>
                    </a:lnTo>
                    <a:cubicBezTo>
                      <a:pt x="308137" y="11087"/>
                      <a:pt x="334903" y="0"/>
                      <a:pt x="362812" y="0"/>
                    </a:cubicBezTo>
                    <a:cubicBezTo>
                      <a:pt x="390721" y="0"/>
                      <a:pt x="417487" y="11087"/>
                      <a:pt x="437221" y="30821"/>
                    </a:cubicBezTo>
                    <a:close/>
                  </a:path>
                </a:pathLst>
              </a:custGeom>
              <a:solidFill>
                <a:srgbClr val="1B294A"/>
              </a:solidFill>
            </p:spPr>
            <p:txBody>
              <a:bodyPr/>
              <a:lstStyle/>
              <a:p>
                <a:endParaRPr lang="en-US"/>
              </a:p>
            </p:txBody>
          </p:sp>
          <p:sp>
            <p:nvSpPr>
              <p:cNvPr id="11" name="TextBox 11"/>
              <p:cNvSpPr txBox="1"/>
              <p:nvPr/>
            </p:nvSpPr>
            <p:spPr>
              <a:xfrm>
                <a:off x="139700" y="101600"/>
                <a:ext cx="533400" cy="571500"/>
              </a:xfrm>
              <a:prstGeom prst="rect">
                <a:avLst/>
              </a:prstGeom>
            </p:spPr>
            <p:txBody>
              <a:bodyPr lIns="50800" tIns="50800" rIns="50800" bIns="50800" rtlCol="0" anchor="ctr"/>
              <a:lstStyle/>
              <a:p>
                <a:pPr algn="ctr">
                  <a:lnSpc>
                    <a:spcPts val="3080"/>
                  </a:lnSpc>
                </a:pPr>
                <a:endParaRPr/>
              </a:p>
            </p:txBody>
          </p:sp>
        </p:grpSp>
      </p:grpSp>
      <p:sp>
        <p:nvSpPr>
          <p:cNvPr id="12" name="Freeform 12"/>
          <p:cNvSpPr/>
          <p:nvPr/>
        </p:nvSpPr>
        <p:spPr>
          <a:xfrm>
            <a:off x="14875031" y="330879"/>
            <a:ext cx="3202204" cy="2871541"/>
          </a:xfrm>
          <a:custGeom>
            <a:avLst/>
            <a:gdLst/>
            <a:ahLst/>
            <a:cxnLst/>
            <a:rect l="l" t="t" r="r" b="b"/>
            <a:pathLst>
              <a:path w="3202204" h="2871541">
                <a:moveTo>
                  <a:pt x="0" y="0"/>
                </a:moveTo>
                <a:lnTo>
                  <a:pt x="3202203" y="0"/>
                </a:lnTo>
                <a:lnTo>
                  <a:pt x="3202203" y="2871541"/>
                </a:lnTo>
                <a:lnTo>
                  <a:pt x="0" y="2871541"/>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3330640" y="3691449"/>
            <a:ext cx="7823523" cy="2165223"/>
          </a:xfrm>
          <a:prstGeom prst="rect">
            <a:avLst/>
          </a:prstGeom>
        </p:spPr>
        <p:txBody>
          <a:bodyPr lIns="0" tIns="0" rIns="0" bIns="0" rtlCol="0" anchor="t">
            <a:spAutoFit/>
          </a:bodyPr>
          <a:lstStyle/>
          <a:p>
            <a:pPr algn="l">
              <a:lnSpc>
                <a:spcPts val="8555"/>
              </a:lnSpc>
            </a:pPr>
            <a:r>
              <a:rPr lang="en-US" sz="6899" b="1">
                <a:solidFill>
                  <a:srgbClr val="1B294A"/>
                </a:solidFill>
                <a:latin typeface="Montserrat Bold"/>
                <a:ea typeface="Montserrat Bold"/>
                <a:cs typeface="Montserrat Bold"/>
                <a:sym typeface="Montserrat Bold"/>
              </a:rPr>
              <a:t>2026 PROTOCOL UPDATES</a:t>
            </a:r>
          </a:p>
        </p:txBody>
      </p:sp>
      <p:sp>
        <p:nvSpPr>
          <p:cNvPr id="14" name="TextBox 14"/>
          <p:cNvSpPr txBox="1"/>
          <p:nvPr/>
        </p:nvSpPr>
        <p:spPr>
          <a:xfrm>
            <a:off x="3330640" y="5780472"/>
            <a:ext cx="7621612" cy="1979930"/>
          </a:xfrm>
          <a:prstGeom prst="rect">
            <a:avLst/>
          </a:prstGeom>
        </p:spPr>
        <p:txBody>
          <a:bodyPr lIns="0" tIns="0" rIns="0" bIns="0" rtlCol="0" anchor="t">
            <a:spAutoFit/>
          </a:bodyPr>
          <a:lstStyle/>
          <a:p>
            <a:pPr algn="l">
              <a:lnSpc>
                <a:spcPts val="5319"/>
              </a:lnSpc>
            </a:pPr>
            <a:r>
              <a:rPr lang="en-US" sz="3799">
                <a:solidFill>
                  <a:srgbClr val="1B294A"/>
                </a:solidFill>
                <a:latin typeface="Lato"/>
                <a:ea typeface="Lato"/>
                <a:cs typeface="Lato"/>
                <a:sym typeface="Lato"/>
              </a:rPr>
              <a:t>Tom Charlton, MD</a:t>
            </a:r>
          </a:p>
          <a:p>
            <a:pPr algn="l">
              <a:lnSpc>
                <a:spcPts val="5319"/>
              </a:lnSpc>
            </a:pPr>
            <a:r>
              <a:rPr lang="en-US" sz="3799">
                <a:solidFill>
                  <a:srgbClr val="1B294A"/>
                </a:solidFill>
                <a:latin typeface="Lato"/>
                <a:ea typeface="Lato"/>
                <a:cs typeface="Lato"/>
                <a:sym typeface="Lato"/>
              </a:rPr>
              <a:t>Protocol Committee Co-Chair</a:t>
            </a:r>
          </a:p>
          <a:p>
            <a:pPr algn="l">
              <a:lnSpc>
                <a:spcPts val="5319"/>
              </a:lnSpc>
            </a:pPr>
            <a:endParaRPr lang="en-US" sz="3799">
              <a:solidFill>
                <a:srgbClr val="1B294A"/>
              </a:solidFill>
              <a:latin typeface="Lato"/>
              <a:ea typeface="Lato"/>
              <a:cs typeface="Lato"/>
              <a:sym typeface="Lato"/>
            </a:endParaRPr>
          </a:p>
        </p:txBody>
      </p:sp>
      <p:grpSp>
        <p:nvGrpSpPr>
          <p:cNvPr id="15" name="Group 15"/>
          <p:cNvGrpSpPr/>
          <p:nvPr/>
        </p:nvGrpSpPr>
        <p:grpSpPr>
          <a:xfrm>
            <a:off x="9689598" y="8889160"/>
            <a:ext cx="8637130" cy="895859"/>
            <a:chOff x="0" y="0"/>
            <a:chExt cx="11516173" cy="1194479"/>
          </a:xfrm>
        </p:grpSpPr>
        <p:grpSp>
          <p:nvGrpSpPr>
            <p:cNvPr id="16" name="Group 16"/>
            <p:cNvGrpSpPr/>
            <p:nvPr/>
          </p:nvGrpSpPr>
          <p:grpSpPr>
            <a:xfrm>
              <a:off x="0" y="0"/>
              <a:ext cx="11516173" cy="1194479"/>
              <a:chOff x="0" y="0"/>
              <a:chExt cx="2274800" cy="235946"/>
            </a:xfrm>
          </p:grpSpPr>
          <p:sp>
            <p:nvSpPr>
              <p:cNvPr id="17" name="Freeform 17"/>
              <p:cNvSpPr/>
              <p:nvPr/>
            </p:nvSpPr>
            <p:spPr>
              <a:xfrm>
                <a:off x="0" y="0"/>
                <a:ext cx="2274800" cy="235946"/>
              </a:xfrm>
              <a:custGeom>
                <a:avLst/>
                <a:gdLst/>
                <a:ahLst/>
                <a:cxnLst/>
                <a:rect l="l" t="t" r="r" b="b"/>
                <a:pathLst>
                  <a:path w="2274800" h="235946">
                    <a:moveTo>
                      <a:pt x="0" y="0"/>
                    </a:moveTo>
                    <a:lnTo>
                      <a:pt x="2274800" y="0"/>
                    </a:lnTo>
                    <a:lnTo>
                      <a:pt x="2274800" y="235946"/>
                    </a:lnTo>
                    <a:lnTo>
                      <a:pt x="0" y="235946"/>
                    </a:lnTo>
                    <a:close/>
                  </a:path>
                </a:pathLst>
              </a:custGeom>
              <a:solidFill>
                <a:srgbClr val="1B294A"/>
              </a:solidFill>
            </p:spPr>
            <p:txBody>
              <a:bodyPr/>
              <a:lstStyle/>
              <a:p>
                <a:endParaRPr lang="en-US"/>
              </a:p>
            </p:txBody>
          </p:sp>
          <p:sp>
            <p:nvSpPr>
              <p:cNvPr id="18" name="TextBox 18"/>
              <p:cNvSpPr txBox="1"/>
              <p:nvPr/>
            </p:nvSpPr>
            <p:spPr>
              <a:xfrm>
                <a:off x="0" y="-38100"/>
                <a:ext cx="2274800" cy="274046"/>
              </a:xfrm>
              <a:prstGeom prst="rect">
                <a:avLst/>
              </a:prstGeom>
            </p:spPr>
            <p:txBody>
              <a:bodyPr lIns="50800" tIns="50800" rIns="50800" bIns="50800" rtlCol="0" anchor="ctr"/>
              <a:lstStyle/>
              <a:p>
                <a:pPr algn="ctr">
                  <a:lnSpc>
                    <a:spcPts val="3080"/>
                  </a:lnSpc>
                </a:pPr>
                <a:endParaRPr/>
              </a:p>
            </p:txBody>
          </p:sp>
        </p:grpSp>
        <p:sp>
          <p:nvSpPr>
            <p:cNvPr id="19" name="TextBox 19"/>
            <p:cNvSpPr txBox="1"/>
            <p:nvPr/>
          </p:nvSpPr>
          <p:spPr>
            <a:xfrm>
              <a:off x="363115" y="299848"/>
              <a:ext cx="10820400" cy="547158"/>
            </a:xfrm>
            <a:prstGeom prst="rect">
              <a:avLst/>
            </a:prstGeom>
          </p:spPr>
          <p:txBody>
            <a:bodyPr lIns="0" tIns="0" rIns="0" bIns="0" rtlCol="0" anchor="t">
              <a:spAutoFit/>
            </a:bodyPr>
            <a:lstStyle/>
            <a:p>
              <a:pPr algn="r">
                <a:lnSpc>
                  <a:spcPts val="3499"/>
                </a:lnSpc>
              </a:pPr>
              <a:r>
                <a:rPr lang="en-US" sz="2499">
                  <a:solidFill>
                    <a:srgbClr val="FFFFFF"/>
                  </a:solidFill>
                  <a:latin typeface="Lato"/>
                  <a:ea typeface="Lato"/>
                  <a:cs typeface="Lato"/>
                  <a:sym typeface="Lato"/>
                </a:rPr>
                <a:t>2026 EMS Protocols | Academy of Medicine of Cincinnati </a:t>
              </a:r>
            </a:p>
          </p:txBody>
        </p:sp>
      </p:grpSp>
      <p:pic>
        <p:nvPicPr>
          <p:cNvPr id="26" name="Audio 25">
            <a:extLst>
              <a:ext uri="{FF2B5EF4-FFF2-40B4-BE49-F238E27FC236}">
                <a16:creationId xmlns:a16="http://schemas.microsoft.com/office/drawing/2014/main" id="{9E208C80-B58A-FAD4-7178-F6C3F76581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9800"/>
    </mc:Choice>
    <mc:Fallback>
      <p:transition spd="slow" advTm="19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517585" y="-3474057"/>
            <a:ext cx="889629" cy="10363200"/>
            <a:chOff x="0" y="0"/>
            <a:chExt cx="234306" cy="2161555"/>
          </a:xfrm>
        </p:grpSpPr>
        <p:sp>
          <p:nvSpPr>
            <p:cNvPr id="3" name="Freeform 3"/>
            <p:cNvSpPr/>
            <p:nvPr/>
          </p:nvSpPr>
          <p:spPr>
            <a:xfrm>
              <a:off x="0" y="0"/>
              <a:ext cx="234306" cy="2161555"/>
            </a:xfrm>
            <a:custGeom>
              <a:avLst/>
              <a:gdLst/>
              <a:ahLst/>
              <a:cxnLst/>
              <a:rect l="l" t="t" r="r" b="b"/>
              <a:pathLst>
                <a:path w="234306" h="2161555">
                  <a:moveTo>
                    <a:pt x="117153" y="0"/>
                  </a:moveTo>
                  <a:lnTo>
                    <a:pt x="117153" y="0"/>
                  </a:lnTo>
                  <a:cubicBezTo>
                    <a:pt x="181855" y="0"/>
                    <a:pt x="234306" y="52451"/>
                    <a:pt x="234306" y="117153"/>
                  </a:cubicBezTo>
                  <a:lnTo>
                    <a:pt x="234306" y="2044402"/>
                  </a:lnTo>
                  <a:cubicBezTo>
                    <a:pt x="234306" y="2109104"/>
                    <a:pt x="181855" y="2161555"/>
                    <a:pt x="117153" y="2161555"/>
                  </a:cubicBezTo>
                  <a:lnTo>
                    <a:pt x="117153" y="2161555"/>
                  </a:lnTo>
                  <a:cubicBezTo>
                    <a:pt x="52451" y="2161555"/>
                    <a:pt x="0" y="2109104"/>
                    <a:pt x="0" y="2044402"/>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2199655"/>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112756" y="4700030"/>
            <a:ext cx="10875274" cy="1475214"/>
            <a:chOff x="0" y="0"/>
            <a:chExt cx="2864270" cy="388534"/>
          </a:xfrm>
        </p:grpSpPr>
        <p:sp>
          <p:nvSpPr>
            <p:cNvPr id="6" name="Freeform 6"/>
            <p:cNvSpPr/>
            <p:nvPr/>
          </p:nvSpPr>
          <p:spPr>
            <a:xfrm>
              <a:off x="0" y="0"/>
              <a:ext cx="2864270" cy="388534"/>
            </a:xfrm>
            <a:custGeom>
              <a:avLst/>
              <a:gdLst/>
              <a:ahLst/>
              <a:cxnLst/>
              <a:rect l="l" t="t" r="r" b="b"/>
              <a:pathLst>
                <a:path w="2864270" h="388534">
                  <a:moveTo>
                    <a:pt x="0" y="0"/>
                  </a:moveTo>
                  <a:lnTo>
                    <a:pt x="2864270" y="0"/>
                  </a:lnTo>
                  <a:lnTo>
                    <a:pt x="2864270" y="388534"/>
                  </a:lnTo>
                  <a:lnTo>
                    <a:pt x="0" y="388534"/>
                  </a:lnTo>
                  <a:close/>
                </a:path>
              </a:pathLst>
            </a:custGeom>
            <a:solidFill>
              <a:srgbClr val="1B294A"/>
            </a:solidFill>
          </p:spPr>
          <p:txBody>
            <a:bodyPr/>
            <a:lstStyle/>
            <a:p>
              <a:endParaRPr lang="en-US"/>
            </a:p>
          </p:txBody>
        </p:sp>
        <p:sp>
          <p:nvSpPr>
            <p:cNvPr id="7" name="TextBox 7"/>
            <p:cNvSpPr txBox="1"/>
            <p:nvPr/>
          </p:nvSpPr>
          <p:spPr>
            <a:xfrm>
              <a:off x="0" y="-38100"/>
              <a:ext cx="2864270" cy="426634"/>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914400" y="1392583"/>
            <a:ext cx="7366128"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M420: OPIOID WITHDRAWAL</a:t>
            </a:r>
          </a:p>
        </p:txBody>
      </p:sp>
      <p:sp>
        <p:nvSpPr>
          <p:cNvPr id="9" name="TextBox 9"/>
          <p:cNvSpPr txBox="1"/>
          <p:nvPr/>
        </p:nvSpPr>
        <p:spPr>
          <a:xfrm>
            <a:off x="1210561" y="2912152"/>
            <a:ext cx="12298230" cy="2025968"/>
          </a:xfrm>
          <a:prstGeom prst="rect">
            <a:avLst/>
          </a:prstGeom>
        </p:spPr>
        <p:txBody>
          <a:bodyPr lIns="0" tIns="0" rIns="0" bIns="0" rtlCol="0" anchor="t">
            <a:spAutoFit/>
          </a:bodyPr>
          <a:lstStyle/>
          <a:p>
            <a:pPr marL="755647" lvl="1" indent="-377824" algn="l">
              <a:lnSpc>
                <a:spcPts val="5704"/>
              </a:lnSpc>
              <a:buFont typeface="Arial"/>
              <a:buChar char="•"/>
            </a:pPr>
            <a:r>
              <a:rPr lang="en-US" sz="3499">
                <a:solidFill>
                  <a:srgbClr val="1B294A"/>
                </a:solidFill>
                <a:latin typeface="Lato"/>
                <a:ea typeface="Lato"/>
                <a:cs typeface="Lato"/>
                <a:sym typeface="Lato"/>
              </a:rPr>
              <a:t>Not all agencies will adopt this protocol.</a:t>
            </a:r>
          </a:p>
          <a:p>
            <a:pPr marL="755647" lvl="1" indent="-377824" algn="l">
              <a:lnSpc>
                <a:spcPts val="5704"/>
              </a:lnSpc>
              <a:buFont typeface="Arial"/>
              <a:buChar char="•"/>
            </a:pPr>
            <a:r>
              <a:rPr lang="en-US" sz="3499">
                <a:solidFill>
                  <a:srgbClr val="1B294A"/>
                </a:solidFill>
                <a:latin typeface="Lato"/>
                <a:ea typeface="Lato"/>
                <a:cs typeface="Lato"/>
                <a:sym typeface="Lato"/>
              </a:rPr>
              <a:t>Separate training is provided for this protocol specifically.</a:t>
            </a:r>
          </a:p>
          <a:p>
            <a:pPr algn="l">
              <a:lnSpc>
                <a:spcPts val="4479"/>
              </a:lnSpc>
            </a:pPr>
            <a:endParaRPr lang="en-US" sz="3499">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9F966BAA-8C35-A23A-934C-31682FD96E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840"/>
    </mc:Choice>
    <mc:Fallback>
      <p:transition spd="slow" advTm="15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193986" y="-4998056"/>
            <a:ext cx="889629" cy="13411201"/>
            <a:chOff x="0" y="0"/>
            <a:chExt cx="234306" cy="3004996"/>
          </a:xfrm>
        </p:grpSpPr>
        <p:sp>
          <p:nvSpPr>
            <p:cNvPr id="3" name="Freeform 3"/>
            <p:cNvSpPr/>
            <p:nvPr/>
          </p:nvSpPr>
          <p:spPr>
            <a:xfrm>
              <a:off x="0" y="0"/>
              <a:ext cx="234306" cy="3004996"/>
            </a:xfrm>
            <a:custGeom>
              <a:avLst/>
              <a:gdLst/>
              <a:ahLst/>
              <a:cxnLst/>
              <a:rect l="l" t="t" r="r" b="b"/>
              <a:pathLst>
                <a:path w="234306" h="3004996">
                  <a:moveTo>
                    <a:pt x="117153" y="0"/>
                  </a:moveTo>
                  <a:lnTo>
                    <a:pt x="117153" y="0"/>
                  </a:lnTo>
                  <a:cubicBezTo>
                    <a:pt x="181855" y="0"/>
                    <a:pt x="234306" y="52451"/>
                    <a:pt x="234306" y="117153"/>
                  </a:cubicBezTo>
                  <a:lnTo>
                    <a:pt x="234306" y="2887843"/>
                  </a:lnTo>
                  <a:cubicBezTo>
                    <a:pt x="234306" y="2952545"/>
                    <a:pt x="181855" y="3004996"/>
                    <a:pt x="117153" y="3004996"/>
                  </a:cubicBezTo>
                  <a:lnTo>
                    <a:pt x="117153" y="3004996"/>
                  </a:lnTo>
                  <a:cubicBezTo>
                    <a:pt x="52451" y="3004996"/>
                    <a:pt x="0" y="2952545"/>
                    <a:pt x="0" y="2887843"/>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3043096"/>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173380" y="4760655"/>
            <a:ext cx="10875274" cy="1353965"/>
            <a:chOff x="0" y="0"/>
            <a:chExt cx="2864270" cy="356600"/>
          </a:xfrm>
        </p:grpSpPr>
        <p:sp>
          <p:nvSpPr>
            <p:cNvPr id="6" name="Freeform 6"/>
            <p:cNvSpPr/>
            <p:nvPr/>
          </p:nvSpPr>
          <p:spPr>
            <a:xfrm>
              <a:off x="0" y="0"/>
              <a:ext cx="2864270" cy="356600"/>
            </a:xfrm>
            <a:custGeom>
              <a:avLst/>
              <a:gdLst/>
              <a:ahLst/>
              <a:cxnLst/>
              <a:rect l="l" t="t" r="r" b="b"/>
              <a:pathLst>
                <a:path w="2864270" h="356600">
                  <a:moveTo>
                    <a:pt x="0" y="0"/>
                  </a:moveTo>
                  <a:lnTo>
                    <a:pt x="2864270" y="0"/>
                  </a:lnTo>
                  <a:lnTo>
                    <a:pt x="2864270" y="356600"/>
                  </a:lnTo>
                  <a:lnTo>
                    <a:pt x="0" y="356600"/>
                  </a:lnTo>
                  <a:close/>
                </a:path>
              </a:pathLst>
            </a:custGeom>
            <a:solidFill>
              <a:srgbClr val="1B294A"/>
            </a:solidFill>
          </p:spPr>
          <p:txBody>
            <a:bodyPr/>
            <a:lstStyle/>
            <a:p>
              <a:endParaRPr lang="en-US"/>
            </a:p>
          </p:txBody>
        </p:sp>
        <p:sp>
          <p:nvSpPr>
            <p:cNvPr id="7" name="TextBox 7"/>
            <p:cNvSpPr txBox="1"/>
            <p:nvPr/>
          </p:nvSpPr>
          <p:spPr>
            <a:xfrm>
              <a:off x="0" y="-38100"/>
              <a:ext cx="2864270" cy="394700"/>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1066800" y="1392584"/>
            <a:ext cx="10870687"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S503: SUPERFICIAL TXA ADMINISTRATION</a:t>
            </a:r>
          </a:p>
        </p:txBody>
      </p:sp>
      <p:sp>
        <p:nvSpPr>
          <p:cNvPr id="9" name="TextBox 9"/>
          <p:cNvSpPr txBox="1"/>
          <p:nvPr/>
        </p:nvSpPr>
        <p:spPr>
          <a:xfrm>
            <a:off x="656280" y="2419360"/>
            <a:ext cx="15381414" cy="7000240"/>
          </a:xfrm>
          <a:prstGeom prst="rect">
            <a:avLst/>
          </a:prstGeom>
        </p:spPr>
        <p:txBody>
          <a:bodyPr lIns="0" tIns="0" rIns="0" bIns="0" rtlCol="0" anchor="t">
            <a:spAutoFit/>
          </a:bodyPr>
          <a:lstStyle/>
          <a:p>
            <a:pPr marL="755647" lvl="1" indent="-377824" algn="l">
              <a:lnSpc>
                <a:spcPts val="5669"/>
              </a:lnSpc>
              <a:buFont typeface="Arial"/>
              <a:buChar char="•"/>
            </a:pPr>
            <a:r>
              <a:rPr lang="en-US" sz="3499">
                <a:solidFill>
                  <a:srgbClr val="1B294A"/>
                </a:solidFill>
                <a:latin typeface="Lato"/>
                <a:ea typeface="Lato"/>
                <a:cs typeface="Lato"/>
                <a:sym typeface="Lato"/>
              </a:rPr>
              <a:t>Used for superficial bleeding only when pressure alone has not controlled bleeding after 10 minutes, or when direct pressure is not ideal.</a:t>
            </a:r>
          </a:p>
          <a:p>
            <a:pPr marL="755647" lvl="1" indent="-377824" algn="l">
              <a:lnSpc>
                <a:spcPts val="5669"/>
              </a:lnSpc>
              <a:buFont typeface="Arial"/>
              <a:buChar char="•"/>
            </a:pPr>
            <a:r>
              <a:rPr lang="en-US" sz="3499">
                <a:solidFill>
                  <a:srgbClr val="1B294A"/>
                </a:solidFill>
                <a:latin typeface="Lato"/>
                <a:ea typeface="Lato"/>
                <a:cs typeface="Lato"/>
                <a:sym typeface="Lato"/>
              </a:rPr>
              <a:t>Examples of these wounds are superficial skin tears, superficial penile lacerations, epistaxis.</a:t>
            </a:r>
          </a:p>
          <a:p>
            <a:pPr marL="755647" lvl="1" indent="-377824" algn="l">
              <a:lnSpc>
                <a:spcPts val="5669"/>
              </a:lnSpc>
              <a:buFont typeface="Arial"/>
              <a:buChar char="•"/>
            </a:pPr>
            <a:r>
              <a:rPr lang="en-US" sz="3499">
                <a:solidFill>
                  <a:srgbClr val="1B294A"/>
                </a:solidFill>
                <a:latin typeface="Lato"/>
                <a:ea typeface="Lato"/>
                <a:cs typeface="Lato"/>
                <a:sym typeface="Lato"/>
              </a:rPr>
              <a:t>Exclusions include deep or penetrating injuries, bleeding from dialysis fistulas, use of IV TXA.</a:t>
            </a:r>
          </a:p>
          <a:p>
            <a:pPr marL="755647" lvl="1" indent="-377824" algn="l">
              <a:lnSpc>
                <a:spcPts val="5669"/>
              </a:lnSpc>
              <a:buFont typeface="Arial"/>
              <a:buChar char="•"/>
            </a:pPr>
            <a:r>
              <a:rPr lang="en-US" sz="3499">
                <a:solidFill>
                  <a:srgbClr val="1B294A"/>
                </a:solidFill>
                <a:latin typeface="Lato"/>
                <a:ea typeface="Lato"/>
                <a:cs typeface="Lato"/>
                <a:sym typeface="Lato"/>
              </a:rPr>
              <a:t>MEDIC: Soak gauze in undiluted standard ampule of TXA. Place TXA gauze over wound and apply pressure for 10 mins.</a:t>
            </a:r>
          </a:p>
          <a:p>
            <a:pPr marL="755647" lvl="1" indent="-377824" algn="l">
              <a:lnSpc>
                <a:spcPts val="5669"/>
              </a:lnSpc>
              <a:buFont typeface="Arial"/>
              <a:buChar char="•"/>
            </a:pPr>
            <a:r>
              <a:rPr lang="en-US" sz="3499">
                <a:solidFill>
                  <a:srgbClr val="1B294A"/>
                </a:solidFill>
                <a:latin typeface="Lato"/>
                <a:ea typeface="Lato"/>
                <a:cs typeface="Lato"/>
                <a:sym typeface="Lato"/>
              </a:rPr>
              <a:t>If still bleeding, wrap wound with gauze in place.</a:t>
            </a:r>
          </a:p>
          <a:p>
            <a:pPr algn="l">
              <a:lnSpc>
                <a:spcPts val="4479"/>
              </a:lnSpc>
            </a:pPr>
            <a:endParaRPr lang="en-US" sz="3499">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00109D7E-E34E-E55D-D328-855E520755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3120"/>
    </mc:Choice>
    <mc:Fallback>
      <p:transition spd="slow" advTm="431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455181" y="-2878253"/>
            <a:ext cx="1547837" cy="9829801"/>
            <a:chOff x="0" y="0"/>
            <a:chExt cx="407661" cy="2179549"/>
          </a:xfrm>
        </p:grpSpPr>
        <p:sp>
          <p:nvSpPr>
            <p:cNvPr id="3" name="Freeform 3"/>
            <p:cNvSpPr/>
            <p:nvPr/>
          </p:nvSpPr>
          <p:spPr>
            <a:xfrm>
              <a:off x="0" y="0"/>
              <a:ext cx="407661" cy="2179549"/>
            </a:xfrm>
            <a:custGeom>
              <a:avLst/>
              <a:gdLst/>
              <a:ahLst/>
              <a:cxnLst/>
              <a:rect l="l" t="t" r="r" b="b"/>
              <a:pathLst>
                <a:path w="407661" h="2179549">
                  <a:moveTo>
                    <a:pt x="80028" y="0"/>
                  </a:moveTo>
                  <a:lnTo>
                    <a:pt x="327633" y="0"/>
                  </a:lnTo>
                  <a:cubicBezTo>
                    <a:pt x="348857" y="0"/>
                    <a:pt x="369213" y="8432"/>
                    <a:pt x="384221" y="23440"/>
                  </a:cubicBezTo>
                  <a:cubicBezTo>
                    <a:pt x="399229" y="38448"/>
                    <a:pt x="407661" y="58803"/>
                    <a:pt x="407661" y="80028"/>
                  </a:cubicBezTo>
                  <a:lnTo>
                    <a:pt x="407661" y="2099521"/>
                  </a:lnTo>
                  <a:cubicBezTo>
                    <a:pt x="407661" y="2120746"/>
                    <a:pt x="399229" y="2141101"/>
                    <a:pt x="384221" y="2156109"/>
                  </a:cubicBezTo>
                  <a:cubicBezTo>
                    <a:pt x="369213" y="2171118"/>
                    <a:pt x="348857" y="2179549"/>
                    <a:pt x="327633" y="2179549"/>
                  </a:cubicBezTo>
                  <a:lnTo>
                    <a:pt x="80028" y="2179549"/>
                  </a:lnTo>
                  <a:cubicBezTo>
                    <a:pt x="58803" y="2179549"/>
                    <a:pt x="38448" y="2171118"/>
                    <a:pt x="23440" y="2156109"/>
                  </a:cubicBezTo>
                  <a:cubicBezTo>
                    <a:pt x="8432" y="2141101"/>
                    <a:pt x="0" y="2120746"/>
                    <a:pt x="0" y="2099521"/>
                  </a:cubicBezTo>
                  <a:lnTo>
                    <a:pt x="0" y="80028"/>
                  </a:lnTo>
                  <a:cubicBezTo>
                    <a:pt x="0" y="58803"/>
                    <a:pt x="8432" y="38448"/>
                    <a:pt x="23440" y="23440"/>
                  </a:cubicBezTo>
                  <a:cubicBezTo>
                    <a:pt x="38448" y="8432"/>
                    <a:pt x="58803" y="0"/>
                    <a:pt x="80028" y="0"/>
                  </a:cubicBezTo>
                  <a:close/>
                </a:path>
              </a:pathLst>
            </a:custGeom>
            <a:solidFill>
              <a:srgbClr val="1B294A"/>
            </a:solidFill>
          </p:spPr>
          <p:txBody>
            <a:bodyPr/>
            <a:lstStyle/>
            <a:p>
              <a:endParaRPr lang="en-US"/>
            </a:p>
          </p:txBody>
        </p:sp>
        <p:sp>
          <p:nvSpPr>
            <p:cNvPr id="4" name="TextBox 4"/>
            <p:cNvSpPr txBox="1"/>
            <p:nvPr/>
          </p:nvSpPr>
          <p:spPr>
            <a:xfrm>
              <a:off x="0" y="-38100"/>
              <a:ext cx="407661" cy="2217649"/>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156059" y="4743333"/>
            <a:ext cx="10875274" cy="1388607"/>
            <a:chOff x="0" y="0"/>
            <a:chExt cx="2864270" cy="365724"/>
          </a:xfrm>
        </p:grpSpPr>
        <p:sp>
          <p:nvSpPr>
            <p:cNvPr id="6" name="Freeform 6"/>
            <p:cNvSpPr/>
            <p:nvPr/>
          </p:nvSpPr>
          <p:spPr>
            <a:xfrm>
              <a:off x="0" y="0"/>
              <a:ext cx="2864270" cy="365724"/>
            </a:xfrm>
            <a:custGeom>
              <a:avLst/>
              <a:gdLst/>
              <a:ahLst/>
              <a:cxnLst/>
              <a:rect l="l" t="t" r="r" b="b"/>
              <a:pathLst>
                <a:path w="2864270" h="365724">
                  <a:moveTo>
                    <a:pt x="0" y="0"/>
                  </a:moveTo>
                  <a:lnTo>
                    <a:pt x="2864270" y="0"/>
                  </a:lnTo>
                  <a:lnTo>
                    <a:pt x="2864270" y="365724"/>
                  </a:lnTo>
                  <a:lnTo>
                    <a:pt x="0" y="365724"/>
                  </a:lnTo>
                  <a:close/>
                </a:path>
              </a:pathLst>
            </a:custGeom>
            <a:solidFill>
              <a:srgbClr val="1B294A"/>
            </a:solidFill>
          </p:spPr>
          <p:txBody>
            <a:bodyPr/>
            <a:lstStyle/>
            <a:p>
              <a:endParaRPr lang="en-US"/>
            </a:p>
          </p:txBody>
        </p:sp>
        <p:sp>
          <p:nvSpPr>
            <p:cNvPr id="7" name="TextBox 7"/>
            <p:cNvSpPr txBox="1"/>
            <p:nvPr/>
          </p:nvSpPr>
          <p:spPr>
            <a:xfrm>
              <a:off x="0" y="-38100"/>
              <a:ext cx="2864270" cy="403824"/>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922787" y="1393074"/>
            <a:ext cx="8221213" cy="1287145"/>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T700: BLOOD AND BLOOD PRODUCT ADMINISTRATION</a:t>
            </a:r>
          </a:p>
        </p:txBody>
      </p:sp>
      <p:sp>
        <p:nvSpPr>
          <p:cNvPr id="9" name="TextBox 9"/>
          <p:cNvSpPr txBox="1"/>
          <p:nvPr/>
        </p:nvSpPr>
        <p:spPr>
          <a:xfrm>
            <a:off x="1349131" y="3589409"/>
            <a:ext cx="14532672" cy="4046855"/>
          </a:xfrm>
          <a:prstGeom prst="rect">
            <a:avLst/>
          </a:prstGeom>
        </p:spPr>
        <p:txBody>
          <a:bodyPr lIns="0" tIns="0" rIns="0" bIns="0" rtlCol="0" anchor="t">
            <a:spAutoFit/>
          </a:bodyPr>
          <a:lstStyle/>
          <a:p>
            <a:pPr marL="755647" lvl="1" indent="-377824" algn="l">
              <a:lnSpc>
                <a:spcPts val="5529"/>
              </a:lnSpc>
              <a:buFont typeface="Arial"/>
              <a:buChar char="•"/>
            </a:pPr>
            <a:r>
              <a:rPr lang="en-US" sz="3499">
                <a:solidFill>
                  <a:srgbClr val="1B294A"/>
                </a:solidFill>
                <a:latin typeface="Lato"/>
                <a:ea typeface="Lato"/>
                <a:cs typeface="Lato"/>
                <a:sym typeface="Lato"/>
              </a:rPr>
              <a:t>Not all agencies will carry blood.</a:t>
            </a:r>
          </a:p>
          <a:p>
            <a:pPr marL="755647" lvl="1" indent="-377824" algn="l">
              <a:lnSpc>
                <a:spcPts val="5529"/>
              </a:lnSpc>
              <a:buFont typeface="Arial"/>
              <a:buChar char="•"/>
            </a:pPr>
            <a:r>
              <a:rPr lang="en-US" sz="3499">
                <a:solidFill>
                  <a:srgbClr val="1B294A"/>
                </a:solidFill>
                <a:latin typeface="Lato"/>
                <a:ea typeface="Lato"/>
                <a:cs typeface="Lato"/>
                <a:sym typeface="Lato"/>
              </a:rPr>
              <a:t>Separate training from each agency on how their blood administration system will occur.</a:t>
            </a:r>
          </a:p>
          <a:p>
            <a:pPr marL="755647" lvl="1" indent="-377824" algn="l">
              <a:lnSpc>
                <a:spcPts val="5529"/>
              </a:lnSpc>
              <a:buFont typeface="Arial"/>
              <a:buChar char="•"/>
            </a:pPr>
            <a:r>
              <a:rPr lang="en-US" sz="3499">
                <a:solidFill>
                  <a:srgbClr val="1B294A"/>
                </a:solidFill>
                <a:latin typeface="Lato"/>
                <a:ea typeface="Lato"/>
                <a:cs typeface="Lato"/>
                <a:sym typeface="Lato"/>
              </a:rPr>
              <a:t>If you mutual aid with a blood-carrying agency, it’s important to review that agency’s training.</a:t>
            </a:r>
          </a:p>
          <a:p>
            <a:pPr algn="l">
              <a:lnSpc>
                <a:spcPts val="4479"/>
              </a:lnSpc>
            </a:pPr>
            <a:endParaRPr lang="en-US" sz="3499">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CD782B82-6B06-F4EE-4DBB-A9AC2EA211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9680"/>
    </mc:Choice>
    <mc:Fallback>
      <p:transition spd="slow" advTm="296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317684" y="-4045558"/>
            <a:ext cx="889629" cy="11506202"/>
            <a:chOff x="0" y="0"/>
            <a:chExt cx="234306" cy="2579297"/>
          </a:xfrm>
        </p:grpSpPr>
        <p:sp>
          <p:nvSpPr>
            <p:cNvPr id="3" name="Freeform 3"/>
            <p:cNvSpPr/>
            <p:nvPr/>
          </p:nvSpPr>
          <p:spPr>
            <a:xfrm>
              <a:off x="0" y="0"/>
              <a:ext cx="234306" cy="2579297"/>
            </a:xfrm>
            <a:custGeom>
              <a:avLst/>
              <a:gdLst/>
              <a:ahLst/>
              <a:cxnLst/>
              <a:rect l="l" t="t" r="r" b="b"/>
              <a:pathLst>
                <a:path w="234306" h="2579297">
                  <a:moveTo>
                    <a:pt x="117153" y="0"/>
                  </a:moveTo>
                  <a:lnTo>
                    <a:pt x="117153" y="0"/>
                  </a:lnTo>
                  <a:cubicBezTo>
                    <a:pt x="181855" y="0"/>
                    <a:pt x="234306" y="52451"/>
                    <a:pt x="234306" y="117153"/>
                  </a:cubicBezTo>
                  <a:lnTo>
                    <a:pt x="234306" y="2462144"/>
                  </a:lnTo>
                  <a:cubicBezTo>
                    <a:pt x="234306" y="2526846"/>
                    <a:pt x="181855" y="2579297"/>
                    <a:pt x="117153" y="2579297"/>
                  </a:cubicBezTo>
                  <a:lnTo>
                    <a:pt x="117153" y="2579297"/>
                  </a:lnTo>
                  <a:cubicBezTo>
                    <a:pt x="52451" y="2579297"/>
                    <a:pt x="0" y="2526846"/>
                    <a:pt x="0" y="2462144"/>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2617397"/>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173380" y="4760655"/>
            <a:ext cx="10875274" cy="1353965"/>
            <a:chOff x="0" y="0"/>
            <a:chExt cx="2864270" cy="356600"/>
          </a:xfrm>
        </p:grpSpPr>
        <p:sp>
          <p:nvSpPr>
            <p:cNvPr id="6" name="Freeform 6"/>
            <p:cNvSpPr/>
            <p:nvPr/>
          </p:nvSpPr>
          <p:spPr>
            <a:xfrm>
              <a:off x="0" y="0"/>
              <a:ext cx="2864270" cy="356600"/>
            </a:xfrm>
            <a:custGeom>
              <a:avLst/>
              <a:gdLst/>
              <a:ahLst/>
              <a:cxnLst/>
              <a:rect l="l" t="t" r="r" b="b"/>
              <a:pathLst>
                <a:path w="2864270" h="356600">
                  <a:moveTo>
                    <a:pt x="0" y="0"/>
                  </a:moveTo>
                  <a:lnTo>
                    <a:pt x="2864270" y="0"/>
                  </a:lnTo>
                  <a:lnTo>
                    <a:pt x="2864270" y="356600"/>
                  </a:lnTo>
                  <a:lnTo>
                    <a:pt x="0" y="356600"/>
                  </a:lnTo>
                  <a:close/>
                </a:path>
              </a:pathLst>
            </a:custGeom>
            <a:solidFill>
              <a:srgbClr val="1B294A"/>
            </a:solidFill>
          </p:spPr>
          <p:txBody>
            <a:bodyPr/>
            <a:lstStyle/>
            <a:p>
              <a:endParaRPr lang="en-US"/>
            </a:p>
          </p:txBody>
        </p:sp>
        <p:sp>
          <p:nvSpPr>
            <p:cNvPr id="7" name="TextBox 7"/>
            <p:cNvSpPr txBox="1"/>
            <p:nvPr/>
          </p:nvSpPr>
          <p:spPr>
            <a:xfrm>
              <a:off x="0" y="-38100"/>
              <a:ext cx="2864270" cy="394700"/>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762000" y="1373878"/>
            <a:ext cx="13906964"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T715: SEDATION AFTER INTUBATION</a:t>
            </a:r>
          </a:p>
        </p:txBody>
      </p:sp>
      <p:sp>
        <p:nvSpPr>
          <p:cNvPr id="9" name="TextBox 9"/>
          <p:cNvSpPr txBox="1"/>
          <p:nvPr/>
        </p:nvSpPr>
        <p:spPr>
          <a:xfrm>
            <a:off x="1028700" y="2740668"/>
            <a:ext cx="14931061" cy="6172454"/>
          </a:xfrm>
          <a:prstGeom prst="rect">
            <a:avLst/>
          </a:prstGeom>
        </p:spPr>
        <p:txBody>
          <a:bodyPr lIns="0" tIns="0" rIns="0" bIns="0" rtlCol="0" anchor="t">
            <a:spAutoFit/>
          </a:bodyPr>
          <a:lstStyle/>
          <a:p>
            <a:pPr marL="755647" lvl="1" indent="-377824" algn="l">
              <a:lnSpc>
                <a:spcPts val="5529"/>
              </a:lnSpc>
              <a:buFont typeface="Arial"/>
              <a:buChar char="•"/>
            </a:pPr>
            <a:r>
              <a:rPr lang="en-US" sz="3499">
                <a:solidFill>
                  <a:srgbClr val="1B294A"/>
                </a:solidFill>
                <a:latin typeface="Lato"/>
                <a:ea typeface="Lato"/>
                <a:cs typeface="Lato"/>
                <a:sym typeface="Lato"/>
              </a:rPr>
              <a:t>Goal: sedate patients following intubation decreasing pain and anxiety.</a:t>
            </a:r>
          </a:p>
          <a:p>
            <a:pPr marL="755647" lvl="1" indent="-377824" algn="l">
              <a:lnSpc>
                <a:spcPts val="5529"/>
              </a:lnSpc>
              <a:buFont typeface="Arial"/>
              <a:buChar char="•"/>
            </a:pPr>
            <a:r>
              <a:rPr lang="en-US" sz="3499">
                <a:solidFill>
                  <a:srgbClr val="1B294A"/>
                </a:solidFill>
                <a:latin typeface="Lato"/>
                <a:ea typeface="Lato"/>
                <a:cs typeface="Lato"/>
                <a:sym typeface="Lato"/>
              </a:rPr>
              <a:t>Only for use with orotracheal intubation and NOT supraglottic devices.</a:t>
            </a:r>
          </a:p>
          <a:p>
            <a:pPr marL="755647" lvl="1" indent="-377824" algn="l">
              <a:lnSpc>
                <a:spcPts val="5529"/>
              </a:lnSpc>
              <a:buFont typeface="Arial"/>
              <a:buChar char="•"/>
            </a:pPr>
            <a:r>
              <a:rPr lang="en-US" sz="3499">
                <a:solidFill>
                  <a:srgbClr val="1B294A"/>
                </a:solidFill>
                <a:latin typeface="Lato"/>
                <a:ea typeface="Lato"/>
                <a:cs typeface="Lato"/>
                <a:sym typeface="Lato"/>
              </a:rPr>
              <a:t>Confirm tube placement with continuous ETCO2 monitoring.</a:t>
            </a:r>
          </a:p>
          <a:p>
            <a:pPr marL="755647" lvl="1" indent="-377824" algn="l">
              <a:lnSpc>
                <a:spcPts val="5529"/>
              </a:lnSpc>
              <a:buFont typeface="Arial"/>
              <a:buChar char="•"/>
            </a:pPr>
            <a:r>
              <a:rPr lang="en-US" sz="3499">
                <a:solidFill>
                  <a:srgbClr val="1B294A"/>
                </a:solidFill>
                <a:latin typeface="Lato"/>
                <a:ea typeface="Lato"/>
                <a:cs typeface="Lato"/>
                <a:sym typeface="Lato"/>
              </a:rPr>
              <a:t>Establish vascular access.</a:t>
            </a:r>
          </a:p>
          <a:p>
            <a:pPr marL="755647" lvl="1" indent="-377824" algn="l">
              <a:lnSpc>
                <a:spcPts val="5529"/>
              </a:lnSpc>
              <a:buFont typeface="Arial"/>
              <a:buChar char="•"/>
            </a:pPr>
            <a:r>
              <a:rPr lang="en-US" sz="3499">
                <a:solidFill>
                  <a:srgbClr val="1B294A"/>
                </a:solidFill>
                <a:latin typeface="Lato"/>
                <a:ea typeface="Lato"/>
                <a:cs typeface="Lato"/>
                <a:sym typeface="Lato"/>
              </a:rPr>
              <a:t>Assess patient’s LOC/pain levels before and after medications; document at least every 10 minutes.</a:t>
            </a:r>
          </a:p>
          <a:p>
            <a:pPr marL="755647" lvl="1" indent="-377824" algn="l">
              <a:lnSpc>
                <a:spcPts val="5529"/>
              </a:lnSpc>
              <a:buFont typeface="Arial"/>
              <a:buChar char="•"/>
            </a:pPr>
            <a:r>
              <a:rPr lang="en-US" sz="3499">
                <a:solidFill>
                  <a:srgbClr val="1B294A"/>
                </a:solidFill>
                <a:latin typeface="Lato"/>
                <a:ea typeface="Lato"/>
                <a:cs typeface="Lato"/>
                <a:sym typeface="Lato"/>
              </a:rPr>
              <a:t>When transitioning care, notify hospital staff of medications used and time of last dose.</a:t>
            </a:r>
          </a:p>
          <a:p>
            <a:pPr algn="l">
              <a:lnSpc>
                <a:spcPts val="5055"/>
              </a:lnSpc>
            </a:pPr>
            <a:endParaRPr lang="en-US" sz="3499">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080BD74D-88CC-7014-D8D0-84E719E970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1140"/>
    </mc:Choice>
    <mc:Fallback>
      <p:transition spd="slow" advTm="411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898487" y="-2514238"/>
            <a:ext cx="8346371" cy="18432654"/>
            <a:chOff x="0" y="0"/>
            <a:chExt cx="2198221" cy="4854691"/>
          </a:xfrm>
        </p:grpSpPr>
        <p:sp>
          <p:nvSpPr>
            <p:cNvPr id="3" name="Freeform 3"/>
            <p:cNvSpPr/>
            <p:nvPr/>
          </p:nvSpPr>
          <p:spPr>
            <a:xfrm>
              <a:off x="0" y="0"/>
              <a:ext cx="2198221" cy="4854691"/>
            </a:xfrm>
            <a:custGeom>
              <a:avLst/>
              <a:gdLst/>
              <a:ahLst/>
              <a:cxnLst/>
              <a:rect l="l" t="t" r="r" b="b"/>
              <a:pathLst>
                <a:path w="2198221" h="4854691">
                  <a:moveTo>
                    <a:pt x="0" y="0"/>
                  </a:moveTo>
                  <a:lnTo>
                    <a:pt x="2198221" y="0"/>
                  </a:lnTo>
                  <a:lnTo>
                    <a:pt x="2198221" y="4854691"/>
                  </a:lnTo>
                  <a:lnTo>
                    <a:pt x="0" y="4854691"/>
                  </a:lnTo>
                  <a:close/>
                </a:path>
              </a:pathLst>
            </a:custGeom>
            <a:solidFill>
              <a:srgbClr val="1B294A"/>
            </a:solidFill>
          </p:spPr>
          <p:txBody>
            <a:bodyPr/>
            <a:lstStyle/>
            <a:p>
              <a:endParaRPr lang="en-US"/>
            </a:p>
          </p:txBody>
        </p:sp>
        <p:sp>
          <p:nvSpPr>
            <p:cNvPr id="4" name="TextBox 4"/>
            <p:cNvSpPr txBox="1"/>
            <p:nvPr/>
          </p:nvSpPr>
          <p:spPr>
            <a:xfrm>
              <a:off x="0" y="-38100"/>
              <a:ext cx="2198221" cy="4892791"/>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a:off x="-758916" y="939485"/>
            <a:ext cx="10850885" cy="978844"/>
            <a:chOff x="-192881" y="-118953"/>
            <a:chExt cx="14016714" cy="1305125"/>
          </a:xfrm>
        </p:grpSpPr>
        <p:grpSp>
          <p:nvGrpSpPr>
            <p:cNvPr id="6" name="Group 6"/>
            <p:cNvGrpSpPr/>
            <p:nvPr/>
          </p:nvGrpSpPr>
          <p:grpSpPr>
            <a:xfrm rot="-5400000">
              <a:off x="6143226" y="-6455060"/>
              <a:ext cx="1305125" cy="13977340"/>
              <a:chOff x="0" y="-38100"/>
              <a:chExt cx="257803" cy="2760956"/>
            </a:xfrm>
          </p:grpSpPr>
          <p:sp>
            <p:nvSpPr>
              <p:cNvPr id="7" name="Freeform 7"/>
              <p:cNvSpPr/>
              <p:nvPr/>
            </p:nvSpPr>
            <p:spPr>
              <a:xfrm>
                <a:off x="23497" y="-38100"/>
                <a:ext cx="234306" cy="2760956"/>
              </a:xfrm>
              <a:custGeom>
                <a:avLst/>
                <a:gdLst/>
                <a:ahLst/>
                <a:cxnLst/>
                <a:rect l="l" t="t" r="r" b="b"/>
                <a:pathLst>
                  <a:path w="234306" h="2579297">
                    <a:moveTo>
                      <a:pt x="117153" y="0"/>
                    </a:moveTo>
                    <a:lnTo>
                      <a:pt x="117153" y="0"/>
                    </a:lnTo>
                    <a:cubicBezTo>
                      <a:pt x="181855" y="0"/>
                      <a:pt x="234306" y="52451"/>
                      <a:pt x="234306" y="117153"/>
                    </a:cubicBezTo>
                    <a:lnTo>
                      <a:pt x="234306" y="2462144"/>
                    </a:lnTo>
                    <a:cubicBezTo>
                      <a:pt x="234306" y="2526846"/>
                      <a:pt x="181855" y="2579297"/>
                      <a:pt x="117153" y="2579297"/>
                    </a:cubicBezTo>
                    <a:lnTo>
                      <a:pt x="117153" y="2579297"/>
                    </a:lnTo>
                    <a:cubicBezTo>
                      <a:pt x="52451" y="2579297"/>
                      <a:pt x="0" y="2526846"/>
                      <a:pt x="0" y="2462144"/>
                    </a:cubicBezTo>
                    <a:lnTo>
                      <a:pt x="0" y="117153"/>
                    </a:lnTo>
                    <a:cubicBezTo>
                      <a:pt x="0" y="52451"/>
                      <a:pt x="52451" y="0"/>
                      <a:pt x="117153" y="0"/>
                    </a:cubicBezTo>
                    <a:close/>
                  </a:path>
                </a:pathLst>
              </a:custGeom>
              <a:solidFill>
                <a:srgbClr val="1B294A"/>
              </a:solidFill>
            </p:spPr>
            <p:txBody>
              <a:bodyPr/>
              <a:lstStyle/>
              <a:p>
                <a:endParaRPr lang="en-US"/>
              </a:p>
            </p:txBody>
          </p:sp>
          <p:sp>
            <p:nvSpPr>
              <p:cNvPr id="8" name="TextBox 8"/>
              <p:cNvSpPr txBox="1"/>
              <p:nvPr/>
            </p:nvSpPr>
            <p:spPr>
              <a:xfrm>
                <a:off x="0" y="-38100"/>
                <a:ext cx="234306" cy="2617397"/>
              </a:xfrm>
              <a:prstGeom prst="rect">
                <a:avLst/>
              </a:prstGeom>
            </p:spPr>
            <p:txBody>
              <a:bodyPr lIns="50800" tIns="50800" rIns="50800" bIns="50800" rtlCol="0" anchor="ctr"/>
              <a:lstStyle/>
              <a:p>
                <a:pPr algn="l">
                  <a:lnSpc>
                    <a:spcPts val="3080"/>
                  </a:lnSpc>
                </a:pPr>
                <a:endParaRPr/>
              </a:p>
            </p:txBody>
          </p:sp>
        </p:grpSp>
        <p:sp>
          <p:nvSpPr>
            <p:cNvPr id="9" name="TextBox 9"/>
            <p:cNvSpPr txBox="1"/>
            <p:nvPr/>
          </p:nvSpPr>
          <p:spPr>
            <a:xfrm>
              <a:off x="1484686" y="62567"/>
              <a:ext cx="12339147" cy="823130"/>
            </a:xfrm>
            <a:prstGeom prst="rect">
              <a:avLst/>
            </a:prstGeom>
          </p:spPr>
          <p:txBody>
            <a:bodyPr wrap="square"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T715: SEDATION AFTER INTUBATION</a:t>
              </a:r>
            </a:p>
          </p:txBody>
        </p:sp>
      </p:grpSp>
      <p:grpSp>
        <p:nvGrpSpPr>
          <p:cNvPr id="10" name="Group 10"/>
          <p:cNvGrpSpPr>
            <a:grpSpLocks noChangeAspect="1"/>
          </p:cNvGrpSpPr>
          <p:nvPr/>
        </p:nvGrpSpPr>
        <p:grpSpPr>
          <a:xfrm>
            <a:off x="1274639" y="3065863"/>
            <a:ext cx="15381860" cy="6572664"/>
            <a:chOff x="0" y="0"/>
            <a:chExt cx="22647804" cy="9677400"/>
          </a:xfrm>
        </p:grpSpPr>
        <p:sp>
          <p:nvSpPr>
            <p:cNvPr id="11" name="Freeform 11" descr="A table with text and symbols  AI-generated content may be incorrect."/>
            <p:cNvSpPr/>
            <p:nvPr/>
          </p:nvSpPr>
          <p:spPr>
            <a:xfrm>
              <a:off x="0" y="0"/>
              <a:ext cx="22647783" cy="9677400"/>
            </a:xfrm>
            <a:custGeom>
              <a:avLst/>
              <a:gdLst/>
              <a:ahLst/>
              <a:cxnLst/>
              <a:rect l="l" t="t" r="r" b="b"/>
              <a:pathLst>
                <a:path w="22647783" h="9677400">
                  <a:moveTo>
                    <a:pt x="0" y="0"/>
                  </a:moveTo>
                  <a:lnTo>
                    <a:pt x="22647783" y="0"/>
                  </a:lnTo>
                  <a:lnTo>
                    <a:pt x="22647783" y="9677400"/>
                  </a:lnTo>
                  <a:lnTo>
                    <a:pt x="0" y="9677400"/>
                  </a:lnTo>
                  <a:lnTo>
                    <a:pt x="0" y="0"/>
                  </a:lnTo>
                  <a:close/>
                </a:path>
              </a:pathLst>
            </a:custGeom>
            <a:blipFill>
              <a:blip r:embed="rId5"/>
              <a:stretch>
                <a:fillRect/>
              </a:stretch>
            </a:blipFill>
          </p:spPr>
          <p:txBody>
            <a:bodyPr/>
            <a:lstStyle/>
            <a:p>
              <a:endParaRPr lang="en-US"/>
            </a:p>
          </p:txBody>
        </p:sp>
      </p:grpSp>
      <p:pic>
        <p:nvPicPr>
          <p:cNvPr id="17" name="Audio 16">
            <a:extLst>
              <a:ext uri="{FF2B5EF4-FFF2-40B4-BE49-F238E27FC236}">
                <a16:creationId xmlns:a16="http://schemas.microsoft.com/office/drawing/2014/main" id="{E67D34D8-DCA7-9646-AE2E-61BEED0B993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1780"/>
    </mc:Choice>
    <mc:Fallback>
      <p:transition spd="slow" advTm="417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95827" y="4227870"/>
            <a:ext cx="10296346" cy="2568195"/>
          </a:xfrm>
          <a:prstGeom prst="rect">
            <a:avLst/>
          </a:prstGeom>
        </p:spPr>
        <p:txBody>
          <a:bodyPr lIns="0" tIns="0" rIns="0" bIns="0" rtlCol="0" anchor="t">
            <a:spAutoFit/>
          </a:bodyPr>
          <a:lstStyle/>
          <a:p>
            <a:pPr algn="ctr">
              <a:lnSpc>
                <a:spcPts val="10167"/>
              </a:lnSpc>
            </a:pPr>
            <a:r>
              <a:rPr lang="en-US" sz="8199">
                <a:solidFill>
                  <a:srgbClr val="1B294A"/>
                </a:solidFill>
                <a:latin typeface="Archivo Black"/>
                <a:ea typeface="Archivo Black"/>
                <a:cs typeface="Archivo Black"/>
                <a:sym typeface="Archivo Black"/>
              </a:rPr>
              <a:t>UPDATED PROTOCOLS</a:t>
            </a:r>
          </a:p>
        </p:txBody>
      </p:sp>
      <p:grpSp>
        <p:nvGrpSpPr>
          <p:cNvPr id="3" name="Group 3"/>
          <p:cNvGrpSpPr/>
          <p:nvPr/>
        </p:nvGrpSpPr>
        <p:grpSpPr>
          <a:xfrm>
            <a:off x="-1471874" y="-1533918"/>
            <a:ext cx="4585897" cy="4073062"/>
            <a:chOff x="0" y="0"/>
            <a:chExt cx="6114530" cy="5430749"/>
          </a:xfrm>
        </p:grpSpPr>
        <p:grpSp>
          <p:nvGrpSpPr>
            <p:cNvPr id="4" name="Group 4"/>
            <p:cNvGrpSpPr/>
            <p:nvPr/>
          </p:nvGrpSpPr>
          <p:grpSpPr>
            <a:xfrm>
              <a:off x="0" y="1541771"/>
              <a:ext cx="3454000" cy="3454000"/>
              <a:chOff x="0" y="0"/>
              <a:chExt cx="812800" cy="812800"/>
            </a:xfrm>
          </p:grpSpPr>
          <p:sp>
            <p:nvSpPr>
              <p:cNvPr id="5" name="Freeform 5"/>
              <p:cNvSpPr/>
              <p:nvPr/>
            </p:nvSpPr>
            <p:spPr>
              <a:xfrm>
                <a:off x="32169" y="32169"/>
                <a:ext cx="748463" cy="748463"/>
              </a:xfrm>
              <a:custGeom>
                <a:avLst/>
                <a:gdLst/>
                <a:ahLst/>
                <a:cxnLst/>
                <a:rect l="l" t="t" r="r" b="b"/>
                <a:pathLst>
                  <a:path w="748463" h="748463">
                    <a:moveTo>
                      <a:pt x="446081" y="39681"/>
                    </a:moveTo>
                    <a:lnTo>
                      <a:pt x="708781" y="302381"/>
                    </a:lnTo>
                    <a:cubicBezTo>
                      <a:pt x="748463" y="342062"/>
                      <a:pt x="748463" y="406400"/>
                      <a:pt x="708781" y="446081"/>
                    </a:cubicBezTo>
                    <a:lnTo>
                      <a:pt x="446081" y="708781"/>
                    </a:lnTo>
                    <a:cubicBezTo>
                      <a:pt x="406400" y="748463"/>
                      <a:pt x="342062" y="748463"/>
                      <a:pt x="302381" y="708781"/>
                    </a:cubicBezTo>
                    <a:lnTo>
                      <a:pt x="39681" y="446081"/>
                    </a:lnTo>
                    <a:cubicBezTo>
                      <a:pt x="0" y="406400"/>
                      <a:pt x="0" y="342062"/>
                      <a:pt x="39681" y="302381"/>
                    </a:cubicBezTo>
                    <a:lnTo>
                      <a:pt x="302381" y="39681"/>
                    </a:lnTo>
                    <a:cubicBezTo>
                      <a:pt x="342062" y="0"/>
                      <a:pt x="406400" y="0"/>
                      <a:pt x="446081" y="39681"/>
                    </a:cubicBezTo>
                    <a:close/>
                  </a:path>
                </a:pathLst>
              </a:custGeom>
              <a:solidFill>
                <a:srgbClr val="1F5AF4"/>
              </a:solidFill>
            </p:spPr>
            <p:txBody>
              <a:bodyPr/>
              <a:lstStyle/>
              <a:p>
                <a:endParaRPr lang="en-US"/>
              </a:p>
            </p:txBody>
          </p:sp>
          <p:sp>
            <p:nvSpPr>
              <p:cNvPr id="6" name="TextBox 6"/>
              <p:cNvSpPr txBox="1"/>
              <p:nvPr/>
            </p:nvSpPr>
            <p:spPr>
              <a:xfrm>
                <a:off x="139700" y="101600"/>
                <a:ext cx="533400" cy="571500"/>
              </a:xfrm>
              <a:prstGeom prst="rect">
                <a:avLst/>
              </a:prstGeom>
            </p:spPr>
            <p:txBody>
              <a:bodyPr lIns="50800" tIns="50800" rIns="50800" bIns="50800" rtlCol="0" anchor="ctr"/>
              <a:lstStyle/>
              <a:p>
                <a:pPr algn="ctr">
                  <a:lnSpc>
                    <a:spcPts val="3080"/>
                  </a:lnSpc>
                </a:pPr>
                <a:endParaRPr/>
              </a:p>
            </p:txBody>
          </p:sp>
        </p:grpSp>
        <p:grpSp>
          <p:nvGrpSpPr>
            <p:cNvPr id="7" name="Group 7"/>
            <p:cNvGrpSpPr/>
            <p:nvPr/>
          </p:nvGrpSpPr>
          <p:grpSpPr>
            <a:xfrm>
              <a:off x="2391315" y="0"/>
              <a:ext cx="3723215" cy="3723215"/>
              <a:chOff x="0" y="0"/>
              <a:chExt cx="812800" cy="812800"/>
            </a:xfrm>
          </p:grpSpPr>
          <p:sp>
            <p:nvSpPr>
              <p:cNvPr id="8" name="Freeform 8"/>
              <p:cNvSpPr/>
              <p:nvPr/>
            </p:nvSpPr>
            <p:spPr>
              <a:xfrm>
                <a:off x="29842" y="29842"/>
                <a:ext cx="753115" cy="753115"/>
              </a:xfrm>
              <a:custGeom>
                <a:avLst/>
                <a:gdLst/>
                <a:ahLst/>
                <a:cxnLst/>
                <a:rect l="l" t="t" r="r" b="b"/>
                <a:pathLst>
                  <a:path w="753115" h="753115">
                    <a:moveTo>
                      <a:pt x="443213" y="36813"/>
                    </a:moveTo>
                    <a:lnTo>
                      <a:pt x="716303" y="309903"/>
                    </a:lnTo>
                    <a:cubicBezTo>
                      <a:pt x="753115" y="346716"/>
                      <a:pt x="753115" y="406401"/>
                      <a:pt x="716303" y="443213"/>
                    </a:cubicBezTo>
                    <a:lnTo>
                      <a:pt x="443213" y="716303"/>
                    </a:lnTo>
                    <a:cubicBezTo>
                      <a:pt x="406401" y="753115"/>
                      <a:pt x="346716" y="753115"/>
                      <a:pt x="309903" y="716303"/>
                    </a:cubicBezTo>
                    <a:lnTo>
                      <a:pt x="36813" y="443213"/>
                    </a:lnTo>
                    <a:cubicBezTo>
                      <a:pt x="0" y="406401"/>
                      <a:pt x="0" y="346716"/>
                      <a:pt x="36813" y="309903"/>
                    </a:cubicBezTo>
                    <a:lnTo>
                      <a:pt x="309903" y="36813"/>
                    </a:lnTo>
                    <a:cubicBezTo>
                      <a:pt x="346716" y="0"/>
                      <a:pt x="406401" y="0"/>
                      <a:pt x="443213" y="36813"/>
                    </a:cubicBezTo>
                    <a:close/>
                  </a:path>
                </a:pathLst>
              </a:custGeom>
              <a:solidFill>
                <a:srgbClr val="1B294A"/>
              </a:solidFill>
            </p:spPr>
            <p:txBody>
              <a:bodyPr/>
              <a:lstStyle/>
              <a:p>
                <a:endParaRPr lang="en-US"/>
              </a:p>
            </p:txBody>
          </p:sp>
          <p:sp>
            <p:nvSpPr>
              <p:cNvPr id="9" name="TextBox 9"/>
              <p:cNvSpPr txBox="1"/>
              <p:nvPr/>
            </p:nvSpPr>
            <p:spPr>
              <a:xfrm>
                <a:off x="139700" y="101600"/>
                <a:ext cx="533400" cy="571500"/>
              </a:xfrm>
              <a:prstGeom prst="rect">
                <a:avLst/>
              </a:prstGeom>
            </p:spPr>
            <p:txBody>
              <a:bodyPr lIns="50800" tIns="50800" rIns="50800" bIns="50800" rtlCol="0" anchor="ctr"/>
              <a:lstStyle/>
              <a:p>
                <a:pPr algn="ctr">
                  <a:lnSpc>
                    <a:spcPts val="3080"/>
                  </a:lnSpc>
                </a:pPr>
                <a:endParaRPr/>
              </a:p>
            </p:txBody>
          </p:sp>
        </p:grpSp>
        <p:grpSp>
          <p:nvGrpSpPr>
            <p:cNvPr id="10" name="Group 10"/>
            <p:cNvGrpSpPr/>
            <p:nvPr/>
          </p:nvGrpSpPr>
          <p:grpSpPr>
            <a:xfrm>
              <a:off x="2587108" y="3370763"/>
              <a:ext cx="2059986" cy="2059986"/>
              <a:chOff x="0" y="0"/>
              <a:chExt cx="812800" cy="812800"/>
            </a:xfrm>
          </p:grpSpPr>
          <p:sp>
            <p:nvSpPr>
              <p:cNvPr id="11" name="Freeform 11"/>
              <p:cNvSpPr/>
              <p:nvPr/>
            </p:nvSpPr>
            <p:spPr>
              <a:xfrm>
                <a:off x="43588" y="43588"/>
                <a:ext cx="725624" cy="725624"/>
              </a:xfrm>
              <a:custGeom>
                <a:avLst/>
                <a:gdLst/>
                <a:ahLst/>
                <a:cxnLst/>
                <a:rect l="l" t="t" r="r" b="b"/>
                <a:pathLst>
                  <a:path w="725624" h="725624">
                    <a:moveTo>
                      <a:pt x="437221" y="30821"/>
                    </a:moveTo>
                    <a:lnTo>
                      <a:pt x="694803" y="288403"/>
                    </a:lnTo>
                    <a:cubicBezTo>
                      <a:pt x="714537" y="308137"/>
                      <a:pt x="725624" y="334903"/>
                      <a:pt x="725624" y="362812"/>
                    </a:cubicBezTo>
                    <a:cubicBezTo>
                      <a:pt x="725624" y="390721"/>
                      <a:pt x="714537" y="417487"/>
                      <a:pt x="694803" y="437221"/>
                    </a:cubicBezTo>
                    <a:lnTo>
                      <a:pt x="437221" y="694803"/>
                    </a:lnTo>
                    <a:cubicBezTo>
                      <a:pt x="417487" y="714537"/>
                      <a:pt x="390721" y="725624"/>
                      <a:pt x="362812" y="725624"/>
                    </a:cubicBezTo>
                    <a:cubicBezTo>
                      <a:pt x="334903" y="725624"/>
                      <a:pt x="308137" y="714537"/>
                      <a:pt x="288403" y="694803"/>
                    </a:cubicBezTo>
                    <a:lnTo>
                      <a:pt x="30821" y="437221"/>
                    </a:lnTo>
                    <a:cubicBezTo>
                      <a:pt x="11087" y="417487"/>
                      <a:pt x="0" y="390721"/>
                      <a:pt x="0" y="362812"/>
                    </a:cubicBezTo>
                    <a:cubicBezTo>
                      <a:pt x="0" y="334903"/>
                      <a:pt x="11087" y="308137"/>
                      <a:pt x="30821" y="288403"/>
                    </a:cubicBezTo>
                    <a:lnTo>
                      <a:pt x="288403" y="30821"/>
                    </a:lnTo>
                    <a:cubicBezTo>
                      <a:pt x="308137" y="11087"/>
                      <a:pt x="334903" y="0"/>
                      <a:pt x="362812" y="0"/>
                    </a:cubicBezTo>
                    <a:cubicBezTo>
                      <a:pt x="390721" y="0"/>
                      <a:pt x="417487" y="11087"/>
                      <a:pt x="437221" y="30821"/>
                    </a:cubicBezTo>
                    <a:close/>
                  </a:path>
                </a:pathLst>
              </a:custGeom>
              <a:solidFill>
                <a:srgbClr val="1B294A"/>
              </a:solidFill>
            </p:spPr>
            <p:txBody>
              <a:bodyPr/>
              <a:lstStyle/>
              <a:p>
                <a:endParaRPr lang="en-US"/>
              </a:p>
            </p:txBody>
          </p:sp>
          <p:sp>
            <p:nvSpPr>
              <p:cNvPr id="12" name="TextBox 12"/>
              <p:cNvSpPr txBox="1"/>
              <p:nvPr/>
            </p:nvSpPr>
            <p:spPr>
              <a:xfrm>
                <a:off x="139700" y="101600"/>
                <a:ext cx="533400" cy="571500"/>
              </a:xfrm>
              <a:prstGeom prst="rect">
                <a:avLst/>
              </a:prstGeom>
            </p:spPr>
            <p:txBody>
              <a:bodyPr lIns="50800" tIns="50800" rIns="50800" bIns="50800" rtlCol="0" anchor="ctr"/>
              <a:lstStyle/>
              <a:p>
                <a:pPr algn="ctr">
                  <a:lnSpc>
                    <a:spcPts val="3080"/>
                  </a:lnSpc>
                </a:pPr>
                <a:endParaRPr/>
              </a:p>
            </p:txBody>
          </p:sp>
        </p:grpSp>
      </p:grpSp>
      <p:grpSp>
        <p:nvGrpSpPr>
          <p:cNvPr id="13" name="Group 13"/>
          <p:cNvGrpSpPr/>
          <p:nvPr/>
        </p:nvGrpSpPr>
        <p:grpSpPr>
          <a:xfrm>
            <a:off x="9689598" y="8889160"/>
            <a:ext cx="8637130" cy="895859"/>
            <a:chOff x="0" y="0"/>
            <a:chExt cx="11516173" cy="1194479"/>
          </a:xfrm>
        </p:grpSpPr>
        <p:grpSp>
          <p:nvGrpSpPr>
            <p:cNvPr id="14" name="Group 14"/>
            <p:cNvGrpSpPr/>
            <p:nvPr/>
          </p:nvGrpSpPr>
          <p:grpSpPr>
            <a:xfrm>
              <a:off x="0" y="0"/>
              <a:ext cx="11516173" cy="1194479"/>
              <a:chOff x="0" y="0"/>
              <a:chExt cx="2274800" cy="235946"/>
            </a:xfrm>
          </p:grpSpPr>
          <p:sp>
            <p:nvSpPr>
              <p:cNvPr id="15" name="Freeform 15"/>
              <p:cNvSpPr/>
              <p:nvPr/>
            </p:nvSpPr>
            <p:spPr>
              <a:xfrm>
                <a:off x="0" y="0"/>
                <a:ext cx="2274800" cy="235946"/>
              </a:xfrm>
              <a:custGeom>
                <a:avLst/>
                <a:gdLst/>
                <a:ahLst/>
                <a:cxnLst/>
                <a:rect l="l" t="t" r="r" b="b"/>
                <a:pathLst>
                  <a:path w="2274800" h="235946">
                    <a:moveTo>
                      <a:pt x="0" y="0"/>
                    </a:moveTo>
                    <a:lnTo>
                      <a:pt x="2274800" y="0"/>
                    </a:lnTo>
                    <a:lnTo>
                      <a:pt x="2274800" y="235946"/>
                    </a:lnTo>
                    <a:lnTo>
                      <a:pt x="0" y="235946"/>
                    </a:lnTo>
                    <a:close/>
                  </a:path>
                </a:pathLst>
              </a:custGeom>
              <a:solidFill>
                <a:srgbClr val="1B294A"/>
              </a:solidFill>
            </p:spPr>
            <p:txBody>
              <a:bodyPr/>
              <a:lstStyle/>
              <a:p>
                <a:endParaRPr lang="en-US"/>
              </a:p>
            </p:txBody>
          </p:sp>
          <p:sp>
            <p:nvSpPr>
              <p:cNvPr id="16" name="TextBox 16"/>
              <p:cNvSpPr txBox="1"/>
              <p:nvPr/>
            </p:nvSpPr>
            <p:spPr>
              <a:xfrm>
                <a:off x="0" y="-38100"/>
                <a:ext cx="2274800" cy="274046"/>
              </a:xfrm>
              <a:prstGeom prst="rect">
                <a:avLst/>
              </a:prstGeom>
            </p:spPr>
            <p:txBody>
              <a:bodyPr lIns="50800" tIns="50800" rIns="50800" bIns="50800" rtlCol="0" anchor="ctr"/>
              <a:lstStyle/>
              <a:p>
                <a:pPr algn="ctr">
                  <a:lnSpc>
                    <a:spcPts val="3080"/>
                  </a:lnSpc>
                </a:pPr>
                <a:endParaRPr/>
              </a:p>
            </p:txBody>
          </p:sp>
        </p:grpSp>
        <p:sp>
          <p:nvSpPr>
            <p:cNvPr id="17" name="TextBox 17"/>
            <p:cNvSpPr txBox="1"/>
            <p:nvPr/>
          </p:nvSpPr>
          <p:spPr>
            <a:xfrm>
              <a:off x="363115" y="299848"/>
              <a:ext cx="10820400" cy="547158"/>
            </a:xfrm>
            <a:prstGeom prst="rect">
              <a:avLst/>
            </a:prstGeom>
          </p:spPr>
          <p:txBody>
            <a:bodyPr lIns="0" tIns="0" rIns="0" bIns="0" rtlCol="0" anchor="t">
              <a:spAutoFit/>
            </a:bodyPr>
            <a:lstStyle/>
            <a:p>
              <a:pPr algn="r">
                <a:lnSpc>
                  <a:spcPts val="3499"/>
                </a:lnSpc>
              </a:pPr>
              <a:r>
                <a:rPr lang="en-US" sz="2499">
                  <a:solidFill>
                    <a:srgbClr val="FFFFFF"/>
                  </a:solidFill>
                  <a:latin typeface="Lato"/>
                  <a:ea typeface="Lato"/>
                  <a:cs typeface="Lato"/>
                  <a:sym typeface="Lato"/>
                </a:rPr>
                <a:t>2026 EMS Protocols | Academy of Medicine of Cincinnati </a:t>
              </a:r>
            </a:p>
          </p:txBody>
        </p:sp>
      </p:grpSp>
      <p:sp>
        <p:nvSpPr>
          <p:cNvPr id="18" name="Freeform 18"/>
          <p:cNvSpPr/>
          <p:nvPr/>
        </p:nvSpPr>
        <p:spPr>
          <a:xfrm>
            <a:off x="15318906" y="330084"/>
            <a:ext cx="2614518" cy="2344541"/>
          </a:xfrm>
          <a:custGeom>
            <a:avLst/>
            <a:gdLst/>
            <a:ahLst/>
            <a:cxnLst/>
            <a:rect l="l" t="t" r="r" b="b"/>
            <a:pathLst>
              <a:path w="2614518" h="2344541">
                <a:moveTo>
                  <a:pt x="0" y="0"/>
                </a:moveTo>
                <a:lnTo>
                  <a:pt x="2614518" y="0"/>
                </a:lnTo>
                <a:lnTo>
                  <a:pt x="2614518" y="2344541"/>
                </a:lnTo>
                <a:lnTo>
                  <a:pt x="0" y="2344541"/>
                </a:lnTo>
                <a:lnTo>
                  <a:pt x="0" y="0"/>
                </a:lnTo>
                <a:close/>
              </a:path>
            </a:pathLst>
          </a:custGeom>
          <a:blipFill>
            <a:blip r:embed="rId5"/>
            <a:stretch>
              <a:fillRect/>
            </a:stretch>
          </a:blipFill>
        </p:spPr>
        <p:txBody>
          <a:bodyPr/>
          <a:lstStyle/>
          <a:p>
            <a:endParaRPr lang="en-US"/>
          </a:p>
        </p:txBody>
      </p:sp>
      <p:pic>
        <p:nvPicPr>
          <p:cNvPr id="20" name="Audio 19">
            <a:extLst>
              <a:ext uri="{FF2B5EF4-FFF2-40B4-BE49-F238E27FC236}">
                <a16:creationId xmlns:a16="http://schemas.microsoft.com/office/drawing/2014/main" id="{A0742E49-D0DD-E1A9-8DED-9BB4F0B59E0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660"/>
    </mc:Choice>
    <mc:Fallback>
      <p:transition spd="slow" advTm="36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561298" y="-4441572"/>
            <a:ext cx="889629" cy="12298230"/>
            <a:chOff x="0" y="0"/>
            <a:chExt cx="234306" cy="2738966"/>
          </a:xfrm>
        </p:grpSpPr>
        <p:sp>
          <p:nvSpPr>
            <p:cNvPr id="3" name="Freeform 3"/>
            <p:cNvSpPr/>
            <p:nvPr/>
          </p:nvSpPr>
          <p:spPr>
            <a:xfrm>
              <a:off x="0" y="0"/>
              <a:ext cx="234306" cy="2738966"/>
            </a:xfrm>
            <a:custGeom>
              <a:avLst/>
              <a:gdLst/>
              <a:ahLst/>
              <a:cxnLst/>
              <a:rect l="l" t="t" r="r" b="b"/>
              <a:pathLst>
                <a:path w="234306" h="2738966">
                  <a:moveTo>
                    <a:pt x="117153" y="0"/>
                  </a:moveTo>
                  <a:lnTo>
                    <a:pt x="117153" y="0"/>
                  </a:lnTo>
                  <a:cubicBezTo>
                    <a:pt x="181855" y="0"/>
                    <a:pt x="234306" y="52451"/>
                    <a:pt x="234306" y="117153"/>
                  </a:cubicBezTo>
                  <a:lnTo>
                    <a:pt x="234306" y="2621814"/>
                  </a:lnTo>
                  <a:cubicBezTo>
                    <a:pt x="234306" y="2686515"/>
                    <a:pt x="181855" y="2738966"/>
                    <a:pt x="117153" y="2738966"/>
                  </a:cubicBezTo>
                  <a:lnTo>
                    <a:pt x="117153" y="2738966"/>
                  </a:lnTo>
                  <a:cubicBezTo>
                    <a:pt x="52451" y="2738966"/>
                    <a:pt x="0" y="2686515"/>
                    <a:pt x="0" y="2621814"/>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2777066"/>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216684" y="4803958"/>
            <a:ext cx="10875274" cy="1267359"/>
            <a:chOff x="0" y="0"/>
            <a:chExt cx="2864270" cy="333790"/>
          </a:xfrm>
        </p:grpSpPr>
        <p:sp>
          <p:nvSpPr>
            <p:cNvPr id="6" name="Freeform 6"/>
            <p:cNvSpPr/>
            <p:nvPr/>
          </p:nvSpPr>
          <p:spPr>
            <a:xfrm>
              <a:off x="0" y="0"/>
              <a:ext cx="2864270" cy="333790"/>
            </a:xfrm>
            <a:custGeom>
              <a:avLst/>
              <a:gdLst/>
              <a:ahLst/>
              <a:cxnLst/>
              <a:rect l="l" t="t" r="r" b="b"/>
              <a:pathLst>
                <a:path w="2864270" h="333790">
                  <a:moveTo>
                    <a:pt x="0" y="0"/>
                  </a:moveTo>
                  <a:lnTo>
                    <a:pt x="2864270" y="0"/>
                  </a:lnTo>
                  <a:lnTo>
                    <a:pt x="2864270" y="333790"/>
                  </a:lnTo>
                  <a:lnTo>
                    <a:pt x="0" y="333790"/>
                  </a:lnTo>
                  <a:close/>
                </a:path>
              </a:pathLst>
            </a:custGeom>
            <a:solidFill>
              <a:srgbClr val="1B294A"/>
            </a:solidFill>
          </p:spPr>
          <p:txBody>
            <a:bodyPr/>
            <a:lstStyle/>
            <a:p>
              <a:endParaRPr lang="en-US"/>
            </a:p>
          </p:txBody>
        </p:sp>
        <p:sp>
          <p:nvSpPr>
            <p:cNvPr id="7" name="TextBox 7"/>
            <p:cNvSpPr txBox="1"/>
            <p:nvPr/>
          </p:nvSpPr>
          <p:spPr>
            <a:xfrm>
              <a:off x="0" y="-38100"/>
              <a:ext cx="2864270" cy="371890"/>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706894" y="1352606"/>
            <a:ext cx="13906964"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A101: PREHOSPITAL COMMUNICATION</a:t>
            </a:r>
          </a:p>
        </p:txBody>
      </p:sp>
      <p:sp>
        <p:nvSpPr>
          <p:cNvPr id="9" name="TextBox 9"/>
          <p:cNvSpPr txBox="1"/>
          <p:nvPr/>
        </p:nvSpPr>
        <p:spPr>
          <a:xfrm>
            <a:off x="1210561" y="2921677"/>
            <a:ext cx="12298230" cy="4910455"/>
          </a:xfrm>
          <a:prstGeom prst="rect">
            <a:avLst/>
          </a:prstGeom>
        </p:spPr>
        <p:txBody>
          <a:bodyPr lIns="0" tIns="0" rIns="0" bIns="0" rtlCol="0" anchor="t">
            <a:spAutoFit/>
          </a:bodyPr>
          <a:lstStyle/>
          <a:p>
            <a:pPr marL="755651" lvl="1" indent="-377825" algn="l">
              <a:lnSpc>
                <a:spcPts val="5670"/>
              </a:lnSpc>
              <a:buFont typeface="Arial"/>
              <a:buChar char="•"/>
            </a:pPr>
            <a:r>
              <a:rPr lang="en-US" sz="3500">
                <a:solidFill>
                  <a:srgbClr val="1B294A"/>
                </a:solidFill>
                <a:latin typeface="Lato"/>
                <a:ea typeface="Lato"/>
                <a:cs typeface="Lato"/>
                <a:sym typeface="Lato"/>
              </a:rPr>
              <a:t>Verbal reports should be given in the </a:t>
            </a:r>
            <a:r>
              <a:rPr lang="en-US" sz="3500" b="1">
                <a:solidFill>
                  <a:srgbClr val="1F5AF4"/>
                </a:solidFill>
                <a:latin typeface="Lato Bold"/>
                <a:ea typeface="Lato Bold"/>
                <a:cs typeface="Lato Bold"/>
                <a:sym typeface="Lato Bold"/>
              </a:rPr>
              <a:t>MIST-R</a:t>
            </a:r>
            <a:r>
              <a:rPr lang="en-US" sz="3500">
                <a:solidFill>
                  <a:srgbClr val="1B294A"/>
                </a:solidFill>
                <a:latin typeface="Lato"/>
                <a:ea typeface="Lato"/>
                <a:cs typeface="Lato"/>
                <a:sym typeface="Lato"/>
              </a:rPr>
              <a:t> format:</a:t>
            </a:r>
          </a:p>
          <a:p>
            <a:pPr marL="755651" lvl="1" indent="-377825" algn="l">
              <a:lnSpc>
                <a:spcPts val="5670"/>
              </a:lnSpc>
              <a:buFont typeface="Arial"/>
              <a:buChar char="•"/>
            </a:pPr>
            <a:r>
              <a:rPr lang="en-US" sz="3500" b="1">
                <a:solidFill>
                  <a:srgbClr val="1F5AF4"/>
                </a:solidFill>
                <a:latin typeface="Lato Bold"/>
                <a:ea typeface="Lato Bold"/>
                <a:cs typeface="Lato Bold"/>
                <a:sym typeface="Lato Bold"/>
              </a:rPr>
              <a:t>M</a:t>
            </a:r>
            <a:r>
              <a:rPr lang="en-US" sz="3500">
                <a:solidFill>
                  <a:srgbClr val="1B294A"/>
                </a:solidFill>
                <a:latin typeface="Lato"/>
                <a:ea typeface="Lato"/>
                <a:cs typeface="Lato"/>
                <a:sym typeface="Lato"/>
              </a:rPr>
              <a:t>echanism of Injury or </a:t>
            </a:r>
            <a:r>
              <a:rPr lang="en-US" sz="3500" b="1">
                <a:solidFill>
                  <a:srgbClr val="1F5AF4"/>
                </a:solidFill>
                <a:latin typeface="Lato Bold"/>
                <a:ea typeface="Lato Bold"/>
                <a:cs typeface="Lato Bold"/>
                <a:sym typeface="Lato Bold"/>
              </a:rPr>
              <a:t>M</a:t>
            </a:r>
            <a:r>
              <a:rPr lang="en-US" sz="3500">
                <a:solidFill>
                  <a:srgbClr val="1B294A"/>
                </a:solidFill>
                <a:latin typeface="Lato"/>
                <a:ea typeface="Lato"/>
                <a:cs typeface="Lato"/>
                <a:sym typeface="Lato"/>
              </a:rPr>
              <a:t>edical Complaint</a:t>
            </a:r>
          </a:p>
          <a:p>
            <a:pPr marL="755651" lvl="1" indent="-377825" algn="l">
              <a:lnSpc>
                <a:spcPts val="5670"/>
              </a:lnSpc>
              <a:buFont typeface="Arial"/>
              <a:buChar char="•"/>
            </a:pPr>
            <a:r>
              <a:rPr lang="en-US" sz="3500" b="1">
                <a:solidFill>
                  <a:srgbClr val="1F5AF4"/>
                </a:solidFill>
                <a:latin typeface="Lato Bold"/>
                <a:ea typeface="Lato Bold"/>
                <a:cs typeface="Lato Bold"/>
                <a:sym typeface="Lato Bold"/>
              </a:rPr>
              <a:t>I</a:t>
            </a:r>
            <a:r>
              <a:rPr lang="en-US" sz="3500">
                <a:solidFill>
                  <a:srgbClr val="1B294A"/>
                </a:solidFill>
                <a:latin typeface="Lato"/>
                <a:ea typeface="Lato"/>
                <a:cs typeface="Lato"/>
                <a:sym typeface="Lato"/>
              </a:rPr>
              <a:t>njuries or </a:t>
            </a:r>
            <a:r>
              <a:rPr lang="en-US" sz="3500" b="1">
                <a:solidFill>
                  <a:srgbClr val="1F5AF4"/>
                </a:solidFill>
                <a:latin typeface="Lato Bold"/>
                <a:ea typeface="Lato Bold"/>
                <a:cs typeface="Lato Bold"/>
                <a:sym typeface="Lato Bold"/>
              </a:rPr>
              <a:t>I</a:t>
            </a:r>
            <a:r>
              <a:rPr lang="en-US" sz="3500">
                <a:solidFill>
                  <a:srgbClr val="1B294A"/>
                </a:solidFill>
                <a:latin typeface="Lato"/>
                <a:ea typeface="Lato"/>
                <a:cs typeface="Lato"/>
                <a:sym typeface="Lato"/>
              </a:rPr>
              <a:t>llness</a:t>
            </a:r>
          </a:p>
          <a:p>
            <a:pPr marL="755651" lvl="1" indent="-377825" algn="l">
              <a:lnSpc>
                <a:spcPts val="5670"/>
              </a:lnSpc>
              <a:buFont typeface="Arial"/>
              <a:buChar char="•"/>
            </a:pPr>
            <a:r>
              <a:rPr lang="en-US" sz="3500" b="1">
                <a:solidFill>
                  <a:srgbClr val="1F5AF4"/>
                </a:solidFill>
                <a:latin typeface="Lato Bold"/>
                <a:ea typeface="Lato Bold"/>
                <a:cs typeface="Lato Bold"/>
                <a:sym typeface="Lato Bold"/>
              </a:rPr>
              <a:t>S</a:t>
            </a:r>
            <a:r>
              <a:rPr lang="en-US" sz="3500">
                <a:solidFill>
                  <a:srgbClr val="1B294A"/>
                </a:solidFill>
                <a:latin typeface="Lato"/>
                <a:ea typeface="Lato"/>
                <a:cs typeface="Lato"/>
                <a:sym typeface="Lato"/>
              </a:rPr>
              <a:t>igns (vital signs)</a:t>
            </a:r>
          </a:p>
          <a:p>
            <a:pPr marL="755651" lvl="1" indent="-377825" algn="l">
              <a:lnSpc>
                <a:spcPts val="5670"/>
              </a:lnSpc>
              <a:buFont typeface="Arial"/>
              <a:buChar char="•"/>
            </a:pPr>
            <a:r>
              <a:rPr lang="en-US" sz="3500" b="1">
                <a:solidFill>
                  <a:srgbClr val="1F5AF4"/>
                </a:solidFill>
                <a:latin typeface="Lato Bold"/>
                <a:ea typeface="Lato Bold"/>
                <a:cs typeface="Lato Bold"/>
                <a:sym typeface="Lato Bold"/>
              </a:rPr>
              <a:t>T</a:t>
            </a:r>
            <a:r>
              <a:rPr lang="en-US" sz="3500">
                <a:solidFill>
                  <a:srgbClr val="1B294A"/>
                </a:solidFill>
                <a:latin typeface="Lato"/>
                <a:ea typeface="Lato"/>
                <a:cs typeface="Lato"/>
                <a:sym typeface="Lato"/>
              </a:rPr>
              <a:t>reatment</a:t>
            </a:r>
          </a:p>
          <a:p>
            <a:pPr marL="755651" lvl="1" indent="-377825" algn="l">
              <a:lnSpc>
                <a:spcPts val="5670"/>
              </a:lnSpc>
              <a:buFont typeface="Arial"/>
              <a:buChar char="•"/>
            </a:pPr>
            <a:r>
              <a:rPr lang="en-US" sz="3500" b="1">
                <a:solidFill>
                  <a:srgbClr val="1F5AF4"/>
                </a:solidFill>
                <a:latin typeface="Lato Bold"/>
                <a:ea typeface="Lato Bold"/>
                <a:cs typeface="Lato Bold"/>
                <a:sym typeface="Lato Bold"/>
              </a:rPr>
              <a:t>R</a:t>
            </a:r>
            <a:r>
              <a:rPr lang="en-US" sz="3500">
                <a:solidFill>
                  <a:srgbClr val="1B294A"/>
                </a:solidFill>
                <a:latin typeface="Lato"/>
                <a:ea typeface="Lato"/>
                <a:cs typeface="Lato"/>
                <a:sym typeface="Lato"/>
              </a:rPr>
              <a:t>esources (upon arrival to hospital if needed)</a:t>
            </a:r>
          </a:p>
          <a:p>
            <a:pPr algn="l">
              <a:lnSpc>
                <a:spcPts val="4900"/>
              </a:lnSpc>
            </a:pPr>
            <a:endParaRPr lang="en-US" sz="3500">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B2DA6BF4-64EA-F3DF-46E1-0F4D6559F2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8920"/>
    </mc:Choice>
    <mc:Fallback>
      <p:transition spd="slow" advTm="28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790160" y="-2365629"/>
            <a:ext cx="1582480" cy="8839200"/>
            <a:chOff x="0" y="0"/>
            <a:chExt cx="416785" cy="1806472"/>
          </a:xfrm>
        </p:grpSpPr>
        <p:sp>
          <p:nvSpPr>
            <p:cNvPr id="3" name="Freeform 3"/>
            <p:cNvSpPr/>
            <p:nvPr/>
          </p:nvSpPr>
          <p:spPr>
            <a:xfrm>
              <a:off x="0" y="0"/>
              <a:ext cx="416785" cy="1806472"/>
            </a:xfrm>
            <a:custGeom>
              <a:avLst/>
              <a:gdLst/>
              <a:ahLst/>
              <a:cxnLst/>
              <a:rect l="l" t="t" r="r" b="b"/>
              <a:pathLst>
                <a:path w="416785" h="1806472">
                  <a:moveTo>
                    <a:pt x="78276" y="0"/>
                  </a:moveTo>
                  <a:lnTo>
                    <a:pt x="338508" y="0"/>
                  </a:lnTo>
                  <a:cubicBezTo>
                    <a:pt x="381739" y="0"/>
                    <a:pt x="416785" y="35046"/>
                    <a:pt x="416785" y="78276"/>
                  </a:cubicBezTo>
                  <a:lnTo>
                    <a:pt x="416785" y="1728195"/>
                  </a:lnTo>
                  <a:cubicBezTo>
                    <a:pt x="416785" y="1748955"/>
                    <a:pt x="408538" y="1768865"/>
                    <a:pt x="393858" y="1783545"/>
                  </a:cubicBezTo>
                  <a:cubicBezTo>
                    <a:pt x="379179" y="1798225"/>
                    <a:pt x="359269" y="1806472"/>
                    <a:pt x="338508" y="1806472"/>
                  </a:cubicBezTo>
                  <a:lnTo>
                    <a:pt x="78276" y="1806472"/>
                  </a:lnTo>
                  <a:cubicBezTo>
                    <a:pt x="35046" y="1806472"/>
                    <a:pt x="0" y="1771426"/>
                    <a:pt x="0" y="1728195"/>
                  </a:cubicBezTo>
                  <a:lnTo>
                    <a:pt x="0" y="78276"/>
                  </a:lnTo>
                  <a:cubicBezTo>
                    <a:pt x="0" y="35046"/>
                    <a:pt x="35046" y="0"/>
                    <a:pt x="78276" y="0"/>
                  </a:cubicBezTo>
                  <a:close/>
                </a:path>
              </a:pathLst>
            </a:custGeom>
            <a:solidFill>
              <a:srgbClr val="1B294A"/>
            </a:solidFill>
          </p:spPr>
          <p:txBody>
            <a:bodyPr/>
            <a:lstStyle/>
            <a:p>
              <a:endParaRPr lang="en-US"/>
            </a:p>
          </p:txBody>
        </p:sp>
        <p:sp>
          <p:nvSpPr>
            <p:cNvPr id="4" name="TextBox 4"/>
            <p:cNvSpPr txBox="1"/>
            <p:nvPr/>
          </p:nvSpPr>
          <p:spPr>
            <a:xfrm>
              <a:off x="0" y="-38100"/>
              <a:ext cx="416785" cy="1844572"/>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259987" y="4847261"/>
            <a:ext cx="10875274" cy="1180752"/>
            <a:chOff x="0" y="0"/>
            <a:chExt cx="2864270" cy="310980"/>
          </a:xfrm>
        </p:grpSpPr>
        <p:sp>
          <p:nvSpPr>
            <p:cNvPr id="6" name="Freeform 6"/>
            <p:cNvSpPr/>
            <p:nvPr/>
          </p:nvSpPr>
          <p:spPr>
            <a:xfrm>
              <a:off x="0" y="0"/>
              <a:ext cx="2864270" cy="310980"/>
            </a:xfrm>
            <a:custGeom>
              <a:avLst/>
              <a:gdLst/>
              <a:ahLst/>
              <a:cxnLst/>
              <a:rect l="l" t="t" r="r" b="b"/>
              <a:pathLst>
                <a:path w="2864270" h="310980">
                  <a:moveTo>
                    <a:pt x="0" y="0"/>
                  </a:moveTo>
                  <a:lnTo>
                    <a:pt x="2864270" y="0"/>
                  </a:lnTo>
                  <a:lnTo>
                    <a:pt x="2864270" y="310980"/>
                  </a:lnTo>
                  <a:lnTo>
                    <a:pt x="0" y="310980"/>
                  </a:lnTo>
                  <a:close/>
                </a:path>
              </a:pathLst>
            </a:custGeom>
            <a:solidFill>
              <a:srgbClr val="1B294A"/>
            </a:solidFill>
          </p:spPr>
          <p:txBody>
            <a:bodyPr/>
            <a:lstStyle/>
            <a:p>
              <a:endParaRPr lang="en-US"/>
            </a:p>
          </p:txBody>
        </p:sp>
        <p:sp>
          <p:nvSpPr>
            <p:cNvPr id="7" name="TextBox 7"/>
            <p:cNvSpPr txBox="1"/>
            <p:nvPr/>
          </p:nvSpPr>
          <p:spPr>
            <a:xfrm>
              <a:off x="0" y="-38100"/>
              <a:ext cx="2864270" cy="349080"/>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914400" y="1410398"/>
            <a:ext cx="7913809" cy="1287145"/>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A102: PHARMACOLOGIC ASSISTED INTUBATION</a:t>
            </a:r>
          </a:p>
        </p:txBody>
      </p:sp>
      <p:sp>
        <p:nvSpPr>
          <p:cNvPr id="9" name="TextBox 9"/>
          <p:cNvSpPr txBox="1"/>
          <p:nvPr/>
        </p:nvSpPr>
        <p:spPr>
          <a:xfrm>
            <a:off x="1198621" y="3475957"/>
            <a:ext cx="12298230" cy="2713990"/>
          </a:xfrm>
          <a:prstGeom prst="rect">
            <a:avLst/>
          </a:prstGeom>
        </p:spPr>
        <p:txBody>
          <a:bodyPr lIns="0" tIns="0" rIns="0" bIns="0" rtlCol="0" anchor="t">
            <a:spAutoFit/>
          </a:bodyPr>
          <a:lstStyle/>
          <a:p>
            <a:pPr marL="755647" lvl="1" indent="-377824" algn="l">
              <a:lnSpc>
                <a:spcPts val="5669"/>
              </a:lnSpc>
              <a:buFont typeface="Arial"/>
              <a:buChar char="•"/>
            </a:pPr>
            <a:r>
              <a:rPr lang="en-US" sz="3499">
                <a:solidFill>
                  <a:srgbClr val="1B294A"/>
                </a:solidFill>
                <a:latin typeface="Lato"/>
                <a:ea typeface="Lato"/>
                <a:cs typeface="Lato"/>
                <a:sym typeface="Lato"/>
              </a:rPr>
              <a:t>Added additional clarifications around the recommendations for any department-specific protocol.</a:t>
            </a:r>
          </a:p>
          <a:p>
            <a:pPr marL="755647" lvl="1" indent="-377824" algn="l">
              <a:lnSpc>
                <a:spcPts val="5669"/>
              </a:lnSpc>
              <a:buFont typeface="Arial"/>
              <a:buChar char="•"/>
            </a:pPr>
            <a:r>
              <a:rPr lang="en-US" sz="3499">
                <a:solidFill>
                  <a:srgbClr val="1B294A"/>
                </a:solidFill>
                <a:latin typeface="Lato"/>
                <a:ea typeface="Lato"/>
                <a:cs typeface="Lato"/>
                <a:sym typeface="Lato"/>
              </a:rPr>
              <a:t>Added clarifications for KY based providers.</a:t>
            </a:r>
          </a:p>
          <a:p>
            <a:pPr algn="l">
              <a:lnSpc>
                <a:spcPts val="4479"/>
              </a:lnSpc>
            </a:pPr>
            <a:endParaRPr lang="en-US" sz="3499">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F80A3E61-F39A-DB48-1386-4133792123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740"/>
    </mc:Choice>
    <mc:Fallback>
      <p:transition spd="slow" advTm="177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684410" y="-2189109"/>
            <a:ext cx="1565380" cy="8001000"/>
            <a:chOff x="0" y="0"/>
            <a:chExt cx="412281" cy="1806472"/>
          </a:xfrm>
        </p:grpSpPr>
        <p:sp>
          <p:nvSpPr>
            <p:cNvPr id="3" name="Freeform 3"/>
            <p:cNvSpPr/>
            <p:nvPr/>
          </p:nvSpPr>
          <p:spPr>
            <a:xfrm>
              <a:off x="0" y="0"/>
              <a:ext cx="412281" cy="1806472"/>
            </a:xfrm>
            <a:custGeom>
              <a:avLst/>
              <a:gdLst/>
              <a:ahLst/>
              <a:cxnLst/>
              <a:rect l="l" t="t" r="r" b="b"/>
              <a:pathLst>
                <a:path w="412281" h="1806472">
                  <a:moveTo>
                    <a:pt x="79131" y="0"/>
                  </a:moveTo>
                  <a:lnTo>
                    <a:pt x="333150" y="0"/>
                  </a:lnTo>
                  <a:cubicBezTo>
                    <a:pt x="376853" y="0"/>
                    <a:pt x="412281" y="35428"/>
                    <a:pt x="412281" y="79131"/>
                  </a:cubicBezTo>
                  <a:lnTo>
                    <a:pt x="412281" y="1727340"/>
                  </a:lnTo>
                  <a:cubicBezTo>
                    <a:pt x="412281" y="1771043"/>
                    <a:pt x="376853" y="1806472"/>
                    <a:pt x="333150" y="1806472"/>
                  </a:cubicBezTo>
                  <a:lnTo>
                    <a:pt x="79131" y="1806472"/>
                  </a:lnTo>
                  <a:cubicBezTo>
                    <a:pt x="35428" y="1806472"/>
                    <a:pt x="0" y="1771043"/>
                    <a:pt x="0" y="1727340"/>
                  </a:cubicBezTo>
                  <a:lnTo>
                    <a:pt x="0" y="79131"/>
                  </a:lnTo>
                  <a:cubicBezTo>
                    <a:pt x="0" y="35428"/>
                    <a:pt x="35428" y="0"/>
                    <a:pt x="79131" y="0"/>
                  </a:cubicBezTo>
                  <a:close/>
                </a:path>
              </a:pathLst>
            </a:custGeom>
            <a:solidFill>
              <a:srgbClr val="1B294A"/>
            </a:solidFill>
          </p:spPr>
          <p:txBody>
            <a:bodyPr/>
            <a:lstStyle/>
            <a:p>
              <a:endParaRPr lang="en-US"/>
            </a:p>
          </p:txBody>
        </p:sp>
        <p:sp>
          <p:nvSpPr>
            <p:cNvPr id="4" name="TextBox 4"/>
            <p:cNvSpPr txBox="1"/>
            <p:nvPr/>
          </p:nvSpPr>
          <p:spPr>
            <a:xfrm>
              <a:off x="0" y="-38100"/>
              <a:ext cx="412281" cy="1844572"/>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234012" y="4821286"/>
            <a:ext cx="10875274" cy="1232702"/>
            <a:chOff x="0" y="0"/>
            <a:chExt cx="2864270" cy="324662"/>
          </a:xfrm>
        </p:grpSpPr>
        <p:sp>
          <p:nvSpPr>
            <p:cNvPr id="6" name="Freeform 6"/>
            <p:cNvSpPr/>
            <p:nvPr/>
          </p:nvSpPr>
          <p:spPr>
            <a:xfrm>
              <a:off x="0" y="0"/>
              <a:ext cx="2864270" cy="324662"/>
            </a:xfrm>
            <a:custGeom>
              <a:avLst/>
              <a:gdLst/>
              <a:ahLst/>
              <a:cxnLst/>
              <a:rect l="l" t="t" r="r" b="b"/>
              <a:pathLst>
                <a:path w="2864270" h="324662">
                  <a:moveTo>
                    <a:pt x="0" y="0"/>
                  </a:moveTo>
                  <a:lnTo>
                    <a:pt x="2864270" y="0"/>
                  </a:lnTo>
                  <a:lnTo>
                    <a:pt x="2864270" y="324662"/>
                  </a:lnTo>
                  <a:lnTo>
                    <a:pt x="0" y="324662"/>
                  </a:lnTo>
                  <a:close/>
                </a:path>
              </a:pathLst>
            </a:custGeom>
            <a:solidFill>
              <a:srgbClr val="1B294A"/>
            </a:solidFill>
          </p:spPr>
          <p:txBody>
            <a:bodyPr/>
            <a:lstStyle/>
            <a:p>
              <a:endParaRPr lang="en-US"/>
            </a:p>
          </p:txBody>
        </p:sp>
        <p:sp>
          <p:nvSpPr>
            <p:cNvPr id="7" name="TextBox 7"/>
            <p:cNvSpPr txBox="1"/>
            <p:nvPr/>
          </p:nvSpPr>
          <p:spPr>
            <a:xfrm>
              <a:off x="0" y="-38100"/>
              <a:ext cx="2864270" cy="362762"/>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1043940" y="1167818"/>
            <a:ext cx="5904543" cy="1287145"/>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A108: USE OF EMS FOR EMERGENT IFT</a:t>
            </a:r>
          </a:p>
        </p:txBody>
      </p:sp>
      <p:sp>
        <p:nvSpPr>
          <p:cNvPr id="9" name="TextBox 9"/>
          <p:cNvSpPr txBox="1"/>
          <p:nvPr/>
        </p:nvSpPr>
        <p:spPr>
          <a:xfrm>
            <a:off x="1028700" y="2931191"/>
            <a:ext cx="15571947" cy="6543675"/>
          </a:xfrm>
          <a:prstGeom prst="rect">
            <a:avLst/>
          </a:prstGeom>
        </p:spPr>
        <p:txBody>
          <a:bodyPr lIns="0" tIns="0" rIns="0" bIns="0" rtlCol="0" anchor="t">
            <a:spAutoFit/>
          </a:bodyPr>
          <a:lstStyle/>
          <a:p>
            <a:pPr marL="755647" lvl="1" indent="-377824" algn="l">
              <a:lnSpc>
                <a:spcPts val="5249"/>
              </a:lnSpc>
              <a:buFont typeface="Arial"/>
              <a:buChar char="•"/>
            </a:pPr>
            <a:r>
              <a:rPr lang="en-US" sz="3499">
                <a:solidFill>
                  <a:srgbClr val="1B294A"/>
                </a:solidFill>
                <a:latin typeface="Lato"/>
                <a:ea typeface="Lato"/>
                <a:cs typeface="Lato"/>
                <a:sym typeface="Lato"/>
              </a:rPr>
              <a:t>Expanded existing protocol to provide clarity on requirements for EMTALA compliant transfers.</a:t>
            </a:r>
          </a:p>
          <a:p>
            <a:pPr marL="755647" lvl="1" indent="-377824" algn="l">
              <a:lnSpc>
                <a:spcPts val="5249"/>
              </a:lnSpc>
              <a:buFont typeface="Arial"/>
              <a:buChar char="•"/>
            </a:pPr>
            <a:r>
              <a:rPr lang="en-US" sz="3499">
                <a:solidFill>
                  <a:srgbClr val="1B294A"/>
                </a:solidFill>
                <a:latin typeface="Lato"/>
                <a:ea typeface="Lato"/>
                <a:cs typeface="Lato"/>
                <a:sym typeface="Lato"/>
              </a:rPr>
              <a:t>Does NOT obligate emergency ambulances from performing IFT’s.</a:t>
            </a:r>
          </a:p>
          <a:p>
            <a:pPr marL="755647" lvl="1" indent="-377824" algn="l">
              <a:lnSpc>
                <a:spcPts val="5249"/>
              </a:lnSpc>
              <a:buFont typeface="Arial"/>
              <a:buChar char="•"/>
            </a:pPr>
            <a:r>
              <a:rPr lang="en-US" sz="3499">
                <a:solidFill>
                  <a:srgbClr val="1B294A"/>
                </a:solidFill>
                <a:latin typeface="Lato"/>
                <a:ea typeface="Lato"/>
                <a:cs typeface="Lato"/>
                <a:sym typeface="Lato"/>
              </a:rPr>
              <a:t>Providers do not have to take medications/equipment that they are unfamiliar with.</a:t>
            </a:r>
          </a:p>
          <a:p>
            <a:pPr marL="755647" lvl="1" indent="-377824" algn="l">
              <a:lnSpc>
                <a:spcPts val="5249"/>
              </a:lnSpc>
              <a:buFont typeface="Arial"/>
              <a:buChar char="•"/>
            </a:pPr>
            <a:r>
              <a:rPr lang="en-US" sz="3499">
                <a:solidFill>
                  <a:srgbClr val="1B294A"/>
                </a:solidFill>
                <a:latin typeface="Lato"/>
                <a:ea typeface="Lato"/>
                <a:cs typeface="Lato"/>
                <a:sym typeface="Lato"/>
              </a:rPr>
              <a:t>Ensure you have adequate written orders from transferring facility for any treatments outside of protocol.</a:t>
            </a:r>
          </a:p>
          <a:p>
            <a:pPr marL="755647" lvl="1" indent="-377824" algn="l">
              <a:lnSpc>
                <a:spcPts val="5249"/>
              </a:lnSpc>
              <a:buFont typeface="Arial"/>
              <a:buChar char="•"/>
            </a:pPr>
            <a:r>
              <a:rPr lang="en-US" sz="3499">
                <a:solidFill>
                  <a:srgbClr val="1B294A"/>
                </a:solidFill>
                <a:latin typeface="Lato"/>
                <a:ea typeface="Lato"/>
                <a:cs typeface="Lato"/>
                <a:sym typeface="Lato"/>
              </a:rPr>
              <a:t>You cannot exceed your scope of practice.</a:t>
            </a:r>
          </a:p>
          <a:p>
            <a:pPr marL="755647" lvl="1" indent="-377824" algn="l">
              <a:lnSpc>
                <a:spcPts val="5249"/>
              </a:lnSpc>
              <a:buFont typeface="Arial"/>
              <a:buChar char="•"/>
            </a:pPr>
            <a:r>
              <a:rPr lang="en-US" sz="3499">
                <a:solidFill>
                  <a:srgbClr val="1B294A"/>
                </a:solidFill>
                <a:latin typeface="Lato"/>
                <a:ea typeface="Lato"/>
                <a:cs typeface="Lato"/>
                <a:sym typeface="Lato"/>
              </a:rPr>
              <a:t>If hospital staff accompanying, paramedic is the primary decision-making authority.</a:t>
            </a:r>
          </a:p>
        </p:txBody>
      </p:sp>
      <p:pic>
        <p:nvPicPr>
          <p:cNvPr id="11" name="Audio 10">
            <a:extLst>
              <a:ext uri="{FF2B5EF4-FFF2-40B4-BE49-F238E27FC236}">
                <a16:creationId xmlns:a16="http://schemas.microsoft.com/office/drawing/2014/main" id="{8AE8C984-D4CB-8FAE-1AF2-8B87C1D42C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2040"/>
    </mc:Choice>
    <mc:Fallback>
      <p:transition spd="slow" advTm="620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717485" y="-2445357"/>
            <a:ext cx="889629" cy="8305803"/>
            <a:chOff x="0" y="0"/>
            <a:chExt cx="234306" cy="1710670"/>
          </a:xfrm>
        </p:grpSpPr>
        <p:sp>
          <p:nvSpPr>
            <p:cNvPr id="3" name="Freeform 3"/>
            <p:cNvSpPr/>
            <p:nvPr/>
          </p:nvSpPr>
          <p:spPr>
            <a:xfrm>
              <a:off x="0" y="0"/>
              <a:ext cx="234306" cy="1710670"/>
            </a:xfrm>
            <a:custGeom>
              <a:avLst/>
              <a:gdLst/>
              <a:ahLst/>
              <a:cxnLst/>
              <a:rect l="l" t="t" r="r" b="b"/>
              <a:pathLst>
                <a:path w="234306" h="1710670">
                  <a:moveTo>
                    <a:pt x="117153" y="0"/>
                  </a:moveTo>
                  <a:lnTo>
                    <a:pt x="117153" y="0"/>
                  </a:lnTo>
                  <a:cubicBezTo>
                    <a:pt x="181855" y="0"/>
                    <a:pt x="234306" y="52451"/>
                    <a:pt x="234306" y="117153"/>
                  </a:cubicBezTo>
                  <a:lnTo>
                    <a:pt x="234306" y="1593517"/>
                  </a:lnTo>
                  <a:cubicBezTo>
                    <a:pt x="234306" y="1658219"/>
                    <a:pt x="181855" y="1710670"/>
                    <a:pt x="117153" y="1710670"/>
                  </a:cubicBezTo>
                  <a:lnTo>
                    <a:pt x="117153" y="1710670"/>
                  </a:lnTo>
                  <a:cubicBezTo>
                    <a:pt x="52451" y="1710670"/>
                    <a:pt x="0" y="1658219"/>
                    <a:pt x="0" y="1593517"/>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1748770"/>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268654" y="4855929"/>
            <a:ext cx="10875274" cy="1163417"/>
            <a:chOff x="0" y="0"/>
            <a:chExt cx="2864270" cy="306414"/>
          </a:xfrm>
        </p:grpSpPr>
        <p:sp>
          <p:nvSpPr>
            <p:cNvPr id="6" name="Freeform 6"/>
            <p:cNvSpPr/>
            <p:nvPr/>
          </p:nvSpPr>
          <p:spPr>
            <a:xfrm>
              <a:off x="0" y="0"/>
              <a:ext cx="2864270" cy="306414"/>
            </a:xfrm>
            <a:custGeom>
              <a:avLst/>
              <a:gdLst/>
              <a:ahLst/>
              <a:cxnLst/>
              <a:rect l="l" t="t" r="r" b="b"/>
              <a:pathLst>
                <a:path w="2864270" h="306414">
                  <a:moveTo>
                    <a:pt x="0" y="0"/>
                  </a:moveTo>
                  <a:lnTo>
                    <a:pt x="2864270" y="0"/>
                  </a:lnTo>
                  <a:lnTo>
                    <a:pt x="2864270" y="306414"/>
                  </a:lnTo>
                  <a:lnTo>
                    <a:pt x="0" y="306414"/>
                  </a:lnTo>
                  <a:close/>
                </a:path>
              </a:pathLst>
            </a:custGeom>
            <a:solidFill>
              <a:srgbClr val="1B294A"/>
            </a:solidFill>
          </p:spPr>
          <p:txBody>
            <a:bodyPr/>
            <a:lstStyle/>
            <a:p>
              <a:endParaRPr lang="en-US"/>
            </a:p>
          </p:txBody>
        </p:sp>
        <p:sp>
          <p:nvSpPr>
            <p:cNvPr id="7" name="TextBox 7"/>
            <p:cNvSpPr txBox="1"/>
            <p:nvPr/>
          </p:nvSpPr>
          <p:spPr>
            <a:xfrm>
              <a:off x="0" y="-38100"/>
              <a:ext cx="2864270" cy="344514"/>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838200" y="1392584"/>
            <a:ext cx="13906964"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A109: ADVANCED EMT</a:t>
            </a:r>
          </a:p>
        </p:txBody>
      </p:sp>
      <p:sp>
        <p:nvSpPr>
          <p:cNvPr id="9" name="TextBox 9"/>
          <p:cNvSpPr txBox="1"/>
          <p:nvPr/>
        </p:nvSpPr>
        <p:spPr>
          <a:xfrm>
            <a:off x="1210561" y="2921677"/>
            <a:ext cx="12298230" cy="2818131"/>
          </a:xfrm>
          <a:prstGeom prst="rect">
            <a:avLst/>
          </a:prstGeom>
        </p:spPr>
        <p:txBody>
          <a:bodyPr lIns="0" tIns="0" rIns="0" bIns="0" rtlCol="0" anchor="t">
            <a:spAutoFit/>
          </a:bodyPr>
          <a:lstStyle/>
          <a:p>
            <a:pPr marL="755647" lvl="1" indent="-377824" algn="l">
              <a:lnSpc>
                <a:spcPts val="5634"/>
              </a:lnSpc>
              <a:buFont typeface="Arial"/>
              <a:buChar char="•"/>
            </a:pPr>
            <a:r>
              <a:rPr lang="en-US" sz="3499">
                <a:solidFill>
                  <a:srgbClr val="1B294A"/>
                </a:solidFill>
                <a:latin typeface="Lato"/>
                <a:ea typeface="Lato"/>
                <a:cs typeface="Lato"/>
                <a:sym typeface="Lato"/>
              </a:rPr>
              <a:t>Added state-specific scopes of practice and approved medications.</a:t>
            </a:r>
          </a:p>
          <a:p>
            <a:pPr marL="755647" lvl="1" indent="-377824" algn="l">
              <a:lnSpc>
                <a:spcPts val="5634"/>
              </a:lnSpc>
              <a:buFont typeface="Arial"/>
              <a:buChar char="•"/>
            </a:pPr>
            <a:r>
              <a:rPr lang="en-US" sz="3499">
                <a:solidFill>
                  <a:srgbClr val="1B294A"/>
                </a:solidFill>
                <a:latin typeface="Lato"/>
                <a:ea typeface="Lato"/>
                <a:cs typeface="Lato"/>
                <a:sym typeface="Lato"/>
              </a:rPr>
              <a:t>Protocol otherwise unchanged.</a:t>
            </a:r>
          </a:p>
          <a:p>
            <a:pPr algn="l">
              <a:lnSpc>
                <a:spcPts val="5634"/>
              </a:lnSpc>
            </a:pPr>
            <a:endParaRPr lang="en-US" sz="3499">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D50CBB55-8CB1-68F1-1272-4F51EAEF77D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1220"/>
    </mc:Choice>
    <mc:Fallback>
      <p:transition spd="slow" advTm="112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475144" y="-1145430"/>
            <a:ext cx="889629" cy="5668716"/>
            <a:chOff x="0" y="0"/>
            <a:chExt cx="234306" cy="1338006"/>
          </a:xfrm>
        </p:grpSpPr>
        <p:sp>
          <p:nvSpPr>
            <p:cNvPr id="3" name="Freeform 3"/>
            <p:cNvSpPr/>
            <p:nvPr/>
          </p:nvSpPr>
          <p:spPr>
            <a:xfrm>
              <a:off x="0" y="0"/>
              <a:ext cx="234306" cy="1338006"/>
            </a:xfrm>
            <a:custGeom>
              <a:avLst/>
              <a:gdLst/>
              <a:ahLst/>
              <a:cxnLst/>
              <a:rect l="l" t="t" r="r" b="b"/>
              <a:pathLst>
                <a:path w="234306" h="1338006">
                  <a:moveTo>
                    <a:pt x="117153" y="0"/>
                  </a:moveTo>
                  <a:lnTo>
                    <a:pt x="117153" y="0"/>
                  </a:lnTo>
                  <a:cubicBezTo>
                    <a:pt x="181855" y="0"/>
                    <a:pt x="234306" y="52451"/>
                    <a:pt x="234306" y="117153"/>
                  </a:cubicBezTo>
                  <a:lnTo>
                    <a:pt x="234306" y="1220853"/>
                  </a:lnTo>
                  <a:cubicBezTo>
                    <a:pt x="234306" y="1285555"/>
                    <a:pt x="181855" y="1338006"/>
                    <a:pt x="117153" y="1338006"/>
                  </a:cubicBezTo>
                  <a:lnTo>
                    <a:pt x="117153" y="1338006"/>
                  </a:lnTo>
                  <a:cubicBezTo>
                    <a:pt x="52451" y="1338006"/>
                    <a:pt x="0" y="1285555"/>
                    <a:pt x="0" y="1220853"/>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1376106"/>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1857224" y="4444499"/>
            <a:ext cx="10875274" cy="1986277"/>
            <a:chOff x="0" y="0"/>
            <a:chExt cx="2864270" cy="523135"/>
          </a:xfrm>
        </p:grpSpPr>
        <p:sp>
          <p:nvSpPr>
            <p:cNvPr id="6" name="Freeform 6"/>
            <p:cNvSpPr/>
            <p:nvPr/>
          </p:nvSpPr>
          <p:spPr>
            <a:xfrm>
              <a:off x="0" y="0"/>
              <a:ext cx="2864270" cy="523135"/>
            </a:xfrm>
            <a:custGeom>
              <a:avLst/>
              <a:gdLst/>
              <a:ahLst/>
              <a:cxnLst/>
              <a:rect l="l" t="t" r="r" b="b"/>
              <a:pathLst>
                <a:path w="2864270" h="523135">
                  <a:moveTo>
                    <a:pt x="0" y="0"/>
                  </a:moveTo>
                  <a:lnTo>
                    <a:pt x="2864270" y="0"/>
                  </a:lnTo>
                  <a:lnTo>
                    <a:pt x="2864270" y="523135"/>
                  </a:lnTo>
                  <a:lnTo>
                    <a:pt x="0" y="523135"/>
                  </a:lnTo>
                  <a:close/>
                </a:path>
              </a:pathLst>
            </a:custGeom>
            <a:solidFill>
              <a:srgbClr val="1B294A"/>
            </a:solidFill>
          </p:spPr>
          <p:txBody>
            <a:bodyPr/>
            <a:lstStyle/>
            <a:p>
              <a:endParaRPr lang="en-US"/>
            </a:p>
          </p:txBody>
        </p:sp>
        <p:sp>
          <p:nvSpPr>
            <p:cNvPr id="7" name="TextBox 7"/>
            <p:cNvSpPr txBox="1"/>
            <p:nvPr/>
          </p:nvSpPr>
          <p:spPr>
            <a:xfrm>
              <a:off x="0" y="-38100"/>
              <a:ext cx="2864270" cy="561235"/>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1210561" y="2490374"/>
            <a:ext cx="14359459" cy="7677807"/>
          </a:xfrm>
          <a:prstGeom prst="rect">
            <a:avLst/>
          </a:prstGeom>
        </p:spPr>
        <p:txBody>
          <a:bodyPr lIns="0" tIns="0" rIns="0" bIns="0" rtlCol="0" anchor="t">
            <a:spAutoFit/>
          </a:bodyPr>
          <a:lstStyle/>
          <a:p>
            <a:pPr marL="755647" lvl="1" indent="-377824" algn="l">
              <a:lnSpc>
                <a:spcPts val="5494"/>
              </a:lnSpc>
              <a:buFont typeface="Arial"/>
              <a:buChar char="•"/>
            </a:pPr>
            <a:r>
              <a:rPr lang="en-US" sz="3499" dirty="0">
                <a:solidFill>
                  <a:srgbClr val="1B294A"/>
                </a:solidFill>
                <a:latin typeface="Lato"/>
                <a:ea typeface="Lato"/>
                <a:cs typeface="Lato"/>
                <a:sym typeface="Lato"/>
              </a:rPr>
              <a:t>Protocol file re-built from the ground up.</a:t>
            </a:r>
          </a:p>
          <a:p>
            <a:pPr marL="755647" lvl="1" indent="-377824" algn="l">
              <a:lnSpc>
                <a:spcPts val="5494"/>
              </a:lnSpc>
              <a:buFont typeface="Arial"/>
              <a:buChar char="•"/>
            </a:pPr>
            <a:r>
              <a:rPr lang="en-US" sz="3499" dirty="0">
                <a:solidFill>
                  <a:srgbClr val="1B294A"/>
                </a:solidFill>
                <a:latin typeface="Lato"/>
                <a:ea typeface="Lato"/>
                <a:cs typeface="Lato"/>
                <a:sym typeface="Lato"/>
              </a:rPr>
              <a:t>Extra attention paid to hyperlinks within document.</a:t>
            </a:r>
          </a:p>
          <a:p>
            <a:pPr marL="755647" lvl="1" indent="-377824" algn="l">
              <a:lnSpc>
                <a:spcPts val="5494"/>
              </a:lnSpc>
              <a:buFont typeface="Arial"/>
              <a:buChar char="•"/>
            </a:pPr>
            <a:r>
              <a:rPr lang="en-US" sz="3499" dirty="0">
                <a:solidFill>
                  <a:srgbClr val="1B294A"/>
                </a:solidFill>
                <a:latin typeface="Lato"/>
                <a:ea typeface="Lato"/>
                <a:cs typeface="Lato"/>
                <a:sym typeface="Lato"/>
              </a:rPr>
              <a:t>New proof-reading process implemented.</a:t>
            </a:r>
          </a:p>
          <a:p>
            <a:pPr marL="755647" lvl="1" indent="-377824" algn="l">
              <a:lnSpc>
                <a:spcPts val="5494"/>
              </a:lnSpc>
              <a:buFont typeface="Arial"/>
              <a:buChar char="•"/>
            </a:pPr>
            <a:r>
              <a:rPr lang="en-US" sz="3499" dirty="0">
                <a:solidFill>
                  <a:srgbClr val="1B294A"/>
                </a:solidFill>
                <a:latin typeface="Lato"/>
                <a:ea typeface="Lato"/>
                <a:cs typeface="Lato"/>
                <a:sym typeface="Lato"/>
              </a:rPr>
              <a:t>Hyperlinks to “online only” appendices added.</a:t>
            </a:r>
          </a:p>
          <a:p>
            <a:pPr marL="1292223" lvl="2" indent="-457200">
              <a:lnSpc>
                <a:spcPts val="5494"/>
              </a:lnSpc>
              <a:buFont typeface="Wingdings" panose="05000000000000000000" pitchFamily="2" charset="2"/>
              <a:buChar char="§"/>
            </a:pPr>
            <a:r>
              <a:rPr lang="en-US" sz="3499" dirty="0">
                <a:solidFill>
                  <a:srgbClr val="1B294A"/>
                </a:solidFill>
                <a:latin typeface="Lato"/>
                <a:ea typeface="Lato"/>
                <a:cs typeface="Lato"/>
                <a:sym typeface="Lato"/>
              </a:rPr>
              <a:t>These are rarely used protocols/references or are more appropriate as stand-alone documents.</a:t>
            </a:r>
          </a:p>
          <a:p>
            <a:pPr marL="1292223" lvl="2" indent="-457200">
              <a:lnSpc>
                <a:spcPts val="5494"/>
              </a:lnSpc>
              <a:buFont typeface="Wingdings" panose="05000000000000000000" pitchFamily="2" charset="2"/>
              <a:buChar char="§"/>
            </a:pPr>
            <a:r>
              <a:rPr lang="en-US" sz="3499" dirty="0">
                <a:solidFill>
                  <a:srgbClr val="1B294A"/>
                </a:solidFill>
                <a:latin typeface="Lato"/>
                <a:ea typeface="Lato"/>
                <a:cs typeface="Lato"/>
                <a:sym typeface="Lato"/>
              </a:rPr>
              <a:t>Site Capabilities Survey now listed and linked as Appendix V.</a:t>
            </a:r>
          </a:p>
          <a:p>
            <a:pPr marL="755647" lvl="1" indent="-377824" algn="l">
              <a:lnSpc>
                <a:spcPts val="5494"/>
              </a:lnSpc>
              <a:buFont typeface="Arial"/>
              <a:buChar char="•"/>
            </a:pPr>
            <a:r>
              <a:rPr lang="en-US" sz="3499" dirty="0">
                <a:solidFill>
                  <a:srgbClr val="1B294A"/>
                </a:solidFill>
                <a:latin typeface="Lato"/>
                <a:ea typeface="Lato"/>
                <a:cs typeface="Lato"/>
                <a:sym typeface="Lato"/>
              </a:rPr>
              <a:t>New Version number added to lower left footer.</a:t>
            </a:r>
          </a:p>
          <a:p>
            <a:pPr marL="755647" lvl="1" indent="-377824" algn="l">
              <a:lnSpc>
                <a:spcPts val="5494"/>
              </a:lnSpc>
              <a:buFont typeface="Arial"/>
              <a:buChar char="•"/>
            </a:pPr>
            <a:r>
              <a:rPr lang="en-US" sz="3499" dirty="0">
                <a:solidFill>
                  <a:srgbClr val="1B294A"/>
                </a:solidFill>
                <a:latin typeface="Lato"/>
                <a:ea typeface="Lato"/>
                <a:cs typeface="Lato"/>
                <a:sym typeface="Lato"/>
              </a:rPr>
              <a:t>Many flowcharts redone to make future edits easier.</a:t>
            </a:r>
          </a:p>
          <a:p>
            <a:pPr marL="755647" lvl="1" indent="-377824" algn="l">
              <a:lnSpc>
                <a:spcPts val="5494"/>
              </a:lnSpc>
              <a:buFont typeface="Arial"/>
              <a:buChar char="•"/>
            </a:pPr>
            <a:r>
              <a:rPr lang="en-US" sz="3499" dirty="0">
                <a:solidFill>
                  <a:srgbClr val="1B294A"/>
                </a:solidFill>
                <a:latin typeface="Lato"/>
                <a:ea typeface="Lato"/>
                <a:cs typeface="Lato"/>
                <a:sym typeface="Lato"/>
              </a:rPr>
              <a:t>“Diagnostic EKG” has replaced “12L EKG”.</a:t>
            </a:r>
          </a:p>
          <a:p>
            <a:pPr algn="l">
              <a:lnSpc>
                <a:spcPts val="5494"/>
              </a:lnSpc>
            </a:pPr>
            <a:endParaRPr lang="en-US" sz="3499" dirty="0">
              <a:solidFill>
                <a:srgbClr val="1B294A"/>
              </a:solidFill>
              <a:latin typeface="Lato"/>
              <a:ea typeface="Lato"/>
              <a:cs typeface="Lato"/>
              <a:sym typeface="Lato"/>
            </a:endParaRPr>
          </a:p>
        </p:txBody>
      </p:sp>
      <p:sp>
        <p:nvSpPr>
          <p:cNvPr id="9" name="TextBox 9"/>
          <p:cNvSpPr txBox="1"/>
          <p:nvPr/>
        </p:nvSpPr>
        <p:spPr>
          <a:xfrm>
            <a:off x="469783" y="1340631"/>
            <a:ext cx="4105274" cy="629920"/>
          </a:xfrm>
          <a:prstGeom prst="rect">
            <a:avLst/>
          </a:prstGeom>
        </p:spPr>
        <p:txBody>
          <a:bodyPr lIns="0" tIns="0" rIns="0" bIns="0" rtlCol="0" anchor="t">
            <a:spAutoFit/>
          </a:bodyPr>
          <a:lstStyle/>
          <a:p>
            <a:pPr algn="l">
              <a:lnSpc>
                <a:spcPts val="5179"/>
              </a:lnSpc>
            </a:pPr>
            <a:r>
              <a:rPr lang="en-US" sz="3699" b="1">
                <a:solidFill>
                  <a:srgbClr val="FFFFFF"/>
                </a:solidFill>
                <a:latin typeface="Montserrat Bold"/>
                <a:ea typeface="Montserrat Bold"/>
                <a:cs typeface="Montserrat Bold"/>
                <a:sym typeface="Montserrat Bold"/>
              </a:rPr>
              <a:t>INTRODUCTION</a:t>
            </a:r>
          </a:p>
        </p:txBody>
      </p:sp>
      <p:pic>
        <p:nvPicPr>
          <p:cNvPr id="11" name="Audio 10">
            <a:extLst>
              <a:ext uri="{FF2B5EF4-FFF2-40B4-BE49-F238E27FC236}">
                <a16:creationId xmlns:a16="http://schemas.microsoft.com/office/drawing/2014/main" id="{AF8BB9B1-CD98-8872-6EA9-A5BFA637209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9660"/>
    </mc:Choice>
    <mc:Fallback>
      <p:transition spd="slow" advTm="496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250886" y="-2750156"/>
            <a:ext cx="889629" cy="8915401"/>
            <a:chOff x="0" y="0"/>
            <a:chExt cx="234306" cy="1888587"/>
          </a:xfrm>
        </p:grpSpPr>
        <p:sp>
          <p:nvSpPr>
            <p:cNvPr id="3" name="Freeform 3"/>
            <p:cNvSpPr/>
            <p:nvPr/>
          </p:nvSpPr>
          <p:spPr>
            <a:xfrm>
              <a:off x="0" y="0"/>
              <a:ext cx="234306" cy="1888587"/>
            </a:xfrm>
            <a:custGeom>
              <a:avLst/>
              <a:gdLst/>
              <a:ahLst/>
              <a:cxnLst/>
              <a:rect l="l" t="t" r="r" b="b"/>
              <a:pathLst>
                <a:path w="234306" h="1888587">
                  <a:moveTo>
                    <a:pt x="117153" y="0"/>
                  </a:moveTo>
                  <a:lnTo>
                    <a:pt x="117153" y="0"/>
                  </a:lnTo>
                  <a:cubicBezTo>
                    <a:pt x="181855" y="0"/>
                    <a:pt x="234306" y="52451"/>
                    <a:pt x="234306" y="117153"/>
                  </a:cubicBezTo>
                  <a:lnTo>
                    <a:pt x="234306" y="1771434"/>
                  </a:lnTo>
                  <a:cubicBezTo>
                    <a:pt x="234306" y="1836136"/>
                    <a:pt x="181855" y="1888587"/>
                    <a:pt x="117153" y="1888587"/>
                  </a:cubicBezTo>
                  <a:lnTo>
                    <a:pt x="117153" y="1888587"/>
                  </a:lnTo>
                  <a:cubicBezTo>
                    <a:pt x="52451" y="1888587"/>
                    <a:pt x="0" y="1836136"/>
                    <a:pt x="0" y="1771434"/>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1926687"/>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242665" y="4829940"/>
            <a:ext cx="10875274" cy="1215395"/>
            <a:chOff x="0" y="0"/>
            <a:chExt cx="2864270" cy="320104"/>
          </a:xfrm>
        </p:grpSpPr>
        <p:sp>
          <p:nvSpPr>
            <p:cNvPr id="6" name="Freeform 6"/>
            <p:cNvSpPr/>
            <p:nvPr/>
          </p:nvSpPr>
          <p:spPr>
            <a:xfrm>
              <a:off x="0" y="0"/>
              <a:ext cx="2864270" cy="320104"/>
            </a:xfrm>
            <a:custGeom>
              <a:avLst/>
              <a:gdLst/>
              <a:ahLst/>
              <a:cxnLst/>
              <a:rect l="l" t="t" r="r" b="b"/>
              <a:pathLst>
                <a:path w="2864270" h="320104">
                  <a:moveTo>
                    <a:pt x="0" y="0"/>
                  </a:moveTo>
                  <a:lnTo>
                    <a:pt x="2864270" y="0"/>
                  </a:lnTo>
                  <a:lnTo>
                    <a:pt x="2864270" y="320104"/>
                  </a:lnTo>
                  <a:lnTo>
                    <a:pt x="0" y="320104"/>
                  </a:lnTo>
                  <a:close/>
                </a:path>
              </a:pathLst>
            </a:custGeom>
            <a:solidFill>
              <a:srgbClr val="1B294A"/>
            </a:solidFill>
          </p:spPr>
          <p:txBody>
            <a:bodyPr/>
            <a:lstStyle/>
            <a:p>
              <a:endParaRPr lang="en-US"/>
            </a:p>
          </p:txBody>
        </p:sp>
        <p:sp>
          <p:nvSpPr>
            <p:cNvPr id="7" name="TextBox 7"/>
            <p:cNvSpPr txBox="1"/>
            <p:nvPr/>
          </p:nvSpPr>
          <p:spPr>
            <a:xfrm>
              <a:off x="0" y="-38100"/>
              <a:ext cx="2864270" cy="358204"/>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1028700" y="1392584"/>
            <a:ext cx="13906964"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SB204: CARDIAC ARREST</a:t>
            </a:r>
          </a:p>
        </p:txBody>
      </p:sp>
      <p:sp>
        <p:nvSpPr>
          <p:cNvPr id="9" name="TextBox 9"/>
          <p:cNvSpPr txBox="1"/>
          <p:nvPr/>
        </p:nvSpPr>
        <p:spPr>
          <a:xfrm>
            <a:off x="1028700" y="2370264"/>
            <a:ext cx="15619561" cy="7354001"/>
          </a:xfrm>
          <a:prstGeom prst="rect">
            <a:avLst/>
          </a:prstGeom>
        </p:spPr>
        <p:txBody>
          <a:bodyPr lIns="0" tIns="0" rIns="0" bIns="0" rtlCol="0" anchor="t">
            <a:spAutoFit/>
          </a:bodyPr>
          <a:lstStyle/>
          <a:p>
            <a:pPr marL="755647" lvl="1" indent="-377824" algn="l">
              <a:lnSpc>
                <a:spcPts val="5284"/>
              </a:lnSpc>
              <a:buFont typeface="Arial"/>
              <a:buChar char="•"/>
            </a:pPr>
            <a:r>
              <a:rPr lang="en-US" sz="3499" dirty="0">
                <a:solidFill>
                  <a:srgbClr val="1B294A"/>
                </a:solidFill>
                <a:latin typeface="Lato"/>
                <a:ea typeface="Lato"/>
                <a:cs typeface="Lato"/>
                <a:sym typeface="Lato"/>
              </a:rPr>
              <a:t>New information added in the Notes section, I.</a:t>
            </a:r>
          </a:p>
          <a:p>
            <a:pPr marL="1292223" lvl="2" indent="-457200">
              <a:lnSpc>
                <a:spcPts val="5284"/>
              </a:lnSpc>
              <a:buFont typeface="Wingdings" panose="05000000000000000000" pitchFamily="2" charset="2"/>
              <a:buChar char="§"/>
            </a:pPr>
            <a:r>
              <a:rPr lang="en-US" sz="3499" dirty="0">
                <a:solidFill>
                  <a:srgbClr val="1B294A"/>
                </a:solidFill>
                <a:latin typeface="Lato"/>
                <a:ea typeface="Lato"/>
                <a:cs typeface="Lato"/>
                <a:sym typeface="Lato"/>
              </a:rPr>
              <a:t>CPR Induced Consciousness</a:t>
            </a:r>
          </a:p>
          <a:p>
            <a:pPr marL="1670047" lvl="3" indent="-377824">
              <a:lnSpc>
                <a:spcPts val="5284"/>
              </a:lnSpc>
              <a:buFont typeface="Arial"/>
              <a:buChar char="•"/>
            </a:pPr>
            <a:r>
              <a:rPr lang="en-US" sz="2800" dirty="0">
                <a:solidFill>
                  <a:srgbClr val="1B294A"/>
                </a:solidFill>
                <a:latin typeface="Lato"/>
                <a:ea typeface="Lato"/>
                <a:cs typeface="Lato"/>
                <a:sym typeface="Lato"/>
              </a:rPr>
              <a:t>Extremity movement, attempting to rise, purposeful movements, gag reflex, vocalizing distress</a:t>
            </a:r>
          </a:p>
          <a:p>
            <a:pPr marL="1670047" lvl="3" indent="-377824">
              <a:lnSpc>
                <a:spcPts val="5284"/>
              </a:lnSpc>
              <a:buFont typeface="Arial"/>
              <a:buChar char="•"/>
            </a:pPr>
            <a:r>
              <a:rPr lang="en-US" sz="2800" dirty="0">
                <a:solidFill>
                  <a:srgbClr val="1B294A"/>
                </a:solidFill>
                <a:latin typeface="Lato"/>
                <a:ea typeface="Lato"/>
                <a:cs typeface="Lato"/>
                <a:sym typeface="Lato"/>
              </a:rPr>
              <a:t>Continue providing CPR despite consciousness as this is what leads to this state.</a:t>
            </a:r>
          </a:p>
          <a:p>
            <a:pPr marL="1670047" lvl="3" indent="-377824">
              <a:lnSpc>
                <a:spcPts val="5284"/>
              </a:lnSpc>
              <a:buFont typeface="Arial"/>
              <a:buChar char="•"/>
            </a:pPr>
            <a:r>
              <a:rPr lang="en-US" sz="2800" dirty="0">
                <a:solidFill>
                  <a:srgbClr val="1B294A"/>
                </a:solidFill>
                <a:latin typeface="Lato"/>
                <a:ea typeface="Lato"/>
                <a:cs typeface="Lato"/>
                <a:sym typeface="Lato"/>
              </a:rPr>
              <a:t>Confirm that this is CPR-IC as the patient should become unresponsive when pulse/rhythm checks occur.</a:t>
            </a:r>
          </a:p>
          <a:p>
            <a:pPr marL="1670047" lvl="3" indent="-377824">
              <a:lnSpc>
                <a:spcPts val="5284"/>
              </a:lnSpc>
              <a:buFont typeface="Arial"/>
              <a:buChar char="•"/>
            </a:pPr>
            <a:r>
              <a:rPr lang="en-US" sz="2800" dirty="0">
                <a:solidFill>
                  <a:srgbClr val="1B294A"/>
                </a:solidFill>
                <a:latin typeface="Lato"/>
                <a:ea typeface="Lato"/>
                <a:cs typeface="Lato"/>
                <a:sym typeface="Lato"/>
              </a:rPr>
              <a:t>If CPR-IC occurs consider administering midazolam 2-5mg IV/IO every 10 minutes if CPR-IC interferes with CPR.</a:t>
            </a:r>
          </a:p>
          <a:p>
            <a:pPr marL="1670047" lvl="3" indent="-377824">
              <a:lnSpc>
                <a:spcPts val="5284"/>
              </a:lnSpc>
              <a:buFont typeface="Arial"/>
              <a:buChar char="•"/>
            </a:pPr>
            <a:r>
              <a:rPr lang="en-US" sz="2800" dirty="0">
                <a:solidFill>
                  <a:srgbClr val="1B294A"/>
                </a:solidFill>
                <a:latin typeface="Lato"/>
                <a:ea typeface="Lato"/>
                <a:cs typeface="Lato"/>
                <a:sym typeface="Lato"/>
              </a:rPr>
              <a:t>Restraints may be needed.</a:t>
            </a:r>
          </a:p>
          <a:p>
            <a:pPr algn="l">
              <a:lnSpc>
                <a:spcPts val="4831"/>
              </a:lnSpc>
            </a:pPr>
            <a:endParaRPr lang="en-US" sz="3499" dirty="0">
              <a:solidFill>
                <a:srgbClr val="1B294A"/>
              </a:solidFill>
              <a:latin typeface="Lato"/>
              <a:ea typeface="Lato"/>
              <a:cs typeface="Lato"/>
              <a:sym typeface="Lato"/>
            </a:endParaRPr>
          </a:p>
        </p:txBody>
      </p:sp>
      <p:pic>
        <p:nvPicPr>
          <p:cNvPr id="19" name="Audio 18">
            <a:extLst>
              <a:ext uri="{FF2B5EF4-FFF2-40B4-BE49-F238E27FC236}">
                <a16:creationId xmlns:a16="http://schemas.microsoft.com/office/drawing/2014/main" id="{B63D41DD-6D97-99AC-CE63-56CB8A7FAF5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6480"/>
    </mc:Choice>
    <mc:Fallback>
      <p:transition spd="slow" advTm="564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683786" y="-2364639"/>
            <a:ext cx="889629" cy="8144367"/>
            <a:chOff x="0" y="-38100"/>
            <a:chExt cx="234306" cy="1708860"/>
          </a:xfrm>
        </p:grpSpPr>
        <p:sp>
          <p:nvSpPr>
            <p:cNvPr id="3" name="Freeform 3"/>
            <p:cNvSpPr/>
            <p:nvPr/>
          </p:nvSpPr>
          <p:spPr>
            <a:xfrm>
              <a:off x="0" y="23958"/>
              <a:ext cx="234306" cy="1646802"/>
            </a:xfrm>
            <a:custGeom>
              <a:avLst/>
              <a:gdLst/>
              <a:ahLst/>
              <a:cxnLst/>
              <a:rect l="l" t="t" r="r" b="b"/>
              <a:pathLst>
                <a:path w="234306" h="1646802">
                  <a:moveTo>
                    <a:pt x="117153" y="0"/>
                  </a:moveTo>
                  <a:lnTo>
                    <a:pt x="117153" y="0"/>
                  </a:lnTo>
                  <a:cubicBezTo>
                    <a:pt x="181855" y="0"/>
                    <a:pt x="234306" y="52451"/>
                    <a:pt x="234306" y="117153"/>
                  </a:cubicBezTo>
                  <a:lnTo>
                    <a:pt x="234306" y="1529650"/>
                  </a:lnTo>
                  <a:cubicBezTo>
                    <a:pt x="234306" y="1594351"/>
                    <a:pt x="181855" y="1646802"/>
                    <a:pt x="117153" y="1646802"/>
                  </a:cubicBezTo>
                  <a:lnTo>
                    <a:pt x="117153" y="1646802"/>
                  </a:lnTo>
                  <a:cubicBezTo>
                    <a:pt x="52451" y="1646802"/>
                    <a:pt x="0" y="1594351"/>
                    <a:pt x="0" y="1529650"/>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1684902"/>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277308" y="4864582"/>
            <a:ext cx="10875274" cy="1146110"/>
            <a:chOff x="0" y="0"/>
            <a:chExt cx="2864270" cy="301856"/>
          </a:xfrm>
        </p:grpSpPr>
        <p:sp>
          <p:nvSpPr>
            <p:cNvPr id="6" name="Freeform 6"/>
            <p:cNvSpPr/>
            <p:nvPr/>
          </p:nvSpPr>
          <p:spPr>
            <a:xfrm>
              <a:off x="0" y="0"/>
              <a:ext cx="2864270" cy="301856"/>
            </a:xfrm>
            <a:custGeom>
              <a:avLst/>
              <a:gdLst/>
              <a:ahLst/>
              <a:cxnLst/>
              <a:rect l="l" t="t" r="r" b="b"/>
              <a:pathLst>
                <a:path w="2864270" h="301856">
                  <a:moveTo>
                    <a:pt x="0" y="0"/>
                  </a:moveTo>
                  <a:lnTo>
                    <a:pt x="2864270" y="0"/>
                  </a:lnTo>
                  <a:lnTo>
                    <a:pt x="2864270" y="301856"/>
                  </a:lnTo>
                  <a:lnTo>
                    <a:pt x="0" y="301856"/>
                  </a:lnTo>
                  <a:close/>
                </a:path>
              </a:pathLst>
            </a:custGeom>
            <a:solidFill>
              <a:srgbClr val="1B294A"/>
            </a:solidFill>
          </p:spPr>
          <p:txBody>
            <a:bodyPr/>
            <a:lstStyle/>
            <a:p>
              <a:endParaRPr lang="en-US"/>
            </a:p>
          </p:txBody>
        </p:sp>
        <p:sp>
          <p:nvSpPr>
            <p:cNvPr id="7" name="TextBox 7"/>
            <p:cNvSpPr txBox="1"/>
            <p:nvPr/>
          </p:nvSpPr>
          <p:spPr>
            <a:xfrm>
              <a:off x="0" y="-38100"/>
              <a:ext cx="2864270" cy="339956"/>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1028700" y="1383088"/>
            <a:ext cx="13906964"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C302: BRADYCARDIA</a:t>
            </a:r>
          </a:p>
        </p:txBody>
      </p:sp>
      <p:sp>
        <p:nvSpPr>
          <p:cNvPr id="9" name="TextBox 9"/>
          <p:cNvSpPr txBox="1"/>
          <p:nvPr/>
        </p:nvSpPr>
        <p:spPr>
          <a:xfrm>
            <a:off x="1028700" y="2611623"/>
            <a:ext cx="15052310" cy="6820853"/>
          </a:xfrm>
          <a:prstGeom prst="rect">
            <a:avLst/>
          </a:prstGeom>
        </p:spPr>
        <p:txBody>
          <a:bodyPr lIns="0" tIns="0" rIns="0" bIns="0" rtlCol="0" anchor="t">
            <a:spAutoFit/>
          </a:bodyPr>
          <a:lstStyle/>
          <a:p>
            <a:pPr marL="755647" lvl="1" indent="-377824" algn="l">
              <a:lnSpc>
                <a:spcPts val="5494"/>
              </a:lnSpc>
              <a:buFont typeface="Arial"/>
              <a:buChar char="•"/>
            </a:pPr>
            <a:r>
              <a:rPr lang="en-US" sz="3499">
                <a:solidFill>
                  <a:srgbClr val="1B294A"/>
                </a:solidFill>
                <a:latin typeface="Lato"/>
                <a:ea typeface="Lato"/>
                <a:cs typeface="Lato"/>
                <a:sym typeface="Lato"/>
              </a:rPr>
              <a:t>Under EKG findings, wording added ”heart rate typically &lt;50 if bradyarrhythmia.”</a:t>
            </a:r>
          </a:p>
          <a:p>
            <a:pPr marL="755647" lvl="1" indent="-377824" algn="l">
              <a:lnSpc>
                <a:spcPts val="5494"/>
              </a:lnSpc>
              <a:buFont typeface="Arial"/>
              <a:buChar char="•"/>
            </a:pPr>
            <a:r>
              <a:rPr lang="en-US" sz="3499">
                <a:solidFill>
                  <a:srgbClr val="1B294A"/>
                </a:solidFill>
                <a:latin typeface="Lato"/>
                <a:ea typeface="Lato"/>
                <a:cs typeface="Lato"/>
                <a:sym typeface="Lato"/>
              </a:rPr>
              <a:t>Clarified that obtaining a diagnostic EKG can be done only if it does not delay therapy.</a:t>
            </a:r>
          </a:p>
          <a:p>
            <a:pPr marL="755647" lvl="1" indent="-377824" algn="l">
              <a:lnSpc>
                <a:spcPts val="5494"/>
              </a:lnSpc>
              <a:buFont typeface="Arial"/>
              <a:buChar char="•"/>
            </a:pPr>
            <a:r>
              <a:rPr lang="en-US" sz="3499">
                <a:solidFill>
                  <a:srgbClr val="1B294A"/>
                </a:solidFill>
                <a:latin typeface="Lato"/>
                <a:ea typeface="Lato"/>
                <a:cs typeface="Lato"/>
                <a:sym typeface="Lato"/>
              </a:rPr>
              <a:t>Paramedics no longer have to call medical control prior to giving medications or pacing.</a:t>
            </a:r>
          </a:p>
          <a:p>
            <a:pPr marL="755647" lvl="1" indent="-377824" algn="l">
              <a:lnSpc>
                <a:spcPts val="5494"/>
              </a:lnSpc>
              <a:buFont typeface="Arial"/>
              <a:buChar char="•"/>
            </a:pPr>
            <a:r>
              <a:rPr lang="en-US" sz="3499">
                <a:solidFill>
                  <a:srgbClr val="1B294A"/>
                </a:solidFill>
                <a:latin typeface="Lato"/>
                <a:ea typeface="Lato"/>
                <a:cs typeface="Lato"/>
                <a:sym typeface="Lato"/>
              </a:rPr>
              <a:t>Pacing pads should be placed Anterior-Posterior.</a:t>
            </a:r>
          </a:p>
          <a:p>
            <a:pPr marL="755647" lvl="1" indent="-377824" algn="l">
              <a:lnSpc>
                <a:spcPts val="5494"/>
              </a:lnSpc>
              <a:buFont typeface="Arial"/>
              <a:buChar char="•"/>
            </a:pPr>
            <a:r>
              <a:rPr lang="en-US" sz="3499">
                <a:solidFill>
                  <a:srgbClr val="1B294A"/>
                </a:solidFill>
                <a:latin typeface="Lato"/>
                <a:ea typeface="Lato"/>
                <a:cs typeface="Lato"/>
                <a:sym typeface="Lato"/>
              </a:rPr>
              <a:t>Note made that many devices default to “demand” pacing. May need to change to “non-demand” pacing.</a:t>
            </a:r>
          </a:p>
          <a:p>
            <a:pPr algn="l">
              <a:lnSpc>
                <a:spcPts val="4479"/>
              </a:lnSpc>
            </a:pPr>
            <a:endParaRPr lang="en-US" sz="3499">
              <a:solidFill>
                <a:srgbClr val="1B294A"/>
              </a:solidFill>
              <a:latin typeface="Lato"/>
              <a:ea typeface="Lato"/>
              <a:cs typeface="Lato"/>
              <a:sym typeface="Lato"/>
            </a:endParaRPr>
          </a:p>
        </p:txBody>
      </p:sp>
      <p:pic>
        <p:nvPicPr>
          <p:cNvPr id="15" name="Audio 14">
            <a:extLst>
              <a:ext uri="{FF2B5EF4-FFF2-40B4-BE49-F238E27FC236}">
                <a16:creationId xmlns:a16="http://schemas.microsoft.com/office/drawing/2014/main" id="{B7C6F683-5483-1944-A1D7-BE6BF90809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7880"/>
    </mc:Choice>
    <mc:Fallback>
      <p:transition spd="slow" advTm="57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E6B82-B93C-A747-884E-28CDA583681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8406F8B-0F43-A432-7772-5765DF52B9B7}"/>
              </a:ext>
            </a:extLst>
          </p:cNvPr>
          <p:cNvGrpSpPr/>
          <p:nvPr/>
        </p:nvGrpSpPr>
        <p:grpSpPr>
          <a:xfrm rot="-5400000">
            <a:off x="2786066" y="-2595566"/>
            <a:ext cx="1811522" cy="8602855"/>
            <a:chOff x="0" y="0"/>
            <a:chExt cx="234306" cy="1646802"/>
          </a:xfrm>
        </p:grpSpPr>
        <p:sp>
          <p:nvSpPr>
            <p:cNvPr id="3" name="Freeform 3">
              <a:extLst>
                <a:ext uri="{FF2B5EF4-FFF2-40B4-BE49-F238E27FC236}">
                  <a16:creationId xmlns:a16="http://schemas.microsoft.com/office/drawing/2014/main" id="{43BEF85E-5459-8581-B786-AAD524B7FEE5}"/>
                </a:ext>
              </a:extLst>
            </p:cNvPr>
            <p:cNvSpPr/>
            <p:nvPr/>
          </p:nvSpPr>
          <p:spPr>
            <a:xfrm>
              <a:off x="0" y="0"/>
              <a:ext cx="234306" cy="1646802"/>
            </a:xfrm>
            <a:custGeom>
              <a:avLst/>
              <a:gdLst/>
              <a:ahLst/>
              <a:cxnLst/>
              <a:rect l="l" t="t" r="r" b="b"/>
              <a:pathLst>
                <a:path w="234306" h="1646802">
                  <a:moveTo>
                    <a:pt x="117153" y="0"/>
                  </a:moveTo>
                  <a:lnTo>
                    <a:pt x="117153" y="0"/>
                  </a:lnTo>
                  <a:cubicBezTo>
                    <a:pt x="181855" y="0"/>
                    <a:pt x="234306" y="52451"/>
                    <a:pt x="234306" y="117153"/>
                  </a:cubicBezTo>
                  <a:lnTo>
                    <a:pt x="234306" y="1529650"/>
                  </a:lnTo>
                  <a:cubicBezTo>
                    <a:pt x="234306" y="1594351"/>
                    <a:pt x="181855" y="1646802"/>
                    <a:pt x="117153" y="1646802"/>
                  </a:cubicBezTo>
                  <a:lnTo>
                    <a:pt x="117153" y="1646802"/>
                  </a:lnTo>
                  <a:cubicBezTo>
                    <a:pt x="52451" y="1646802"/>
                    <a:pt x="0" y="1594351"/>
                    <a:pt x="0" y="1529650"/>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a:extLst>
                <a:ext uri="{FF2B5EF4-FFF2-40B4-BE49-F238E27FC236}">
                  <a16:creationId xmlns:a16="http://schemas.microsoft.com/office/drawing/2014/main" id="{4B26D5D8-BA59-D2EF-4494-7D5E62217807}"/>
                </a:ext>
              </a:extLst>
            </p:cNvPr>
            <p:cNvSpPr txBox="1"/>
            <p:nvPr/>
          </p:nvSpPr>
          <p:spPr>
            <a:xfrm>
              <a:off x="0" y="-38100"/>
              <a:ext cx="234306" cy="1684902"/>
            </a:xfrm>
            <a:prstGeom prst="rect">
              <a:avLst/>
            </a:prstGeom>
          </p:spPr>
          <p:txBody>
            <a:bodyPr lIns="50800" tIns="50800" rIns="50800" bIns="50800" rtlCol="0" anchor="ctr"/>
            <a:lstStyle/>
            <a:p>
              <a:pPr algn="l">
                <a:lnSpc>
                  <a:spcPts val="3080"/>
                </a:lnSpc>
              </a:pPr>
              <a:endParaRPr/>
            </a:p>
          </p:txBody>
        </p:sp>
      </p:grpSp>
      <p:grpSp>
        <p:nvGrpSpPr>
          <p:cNvPr id="5" name="Group 5">
            <a:extLst>
              <a:ext uri="{FF2B5EF4-FFF2-40B4-BE49-F238E27FC236}">
                <a16:creationId xmlns:a16="http://schemas.microsoft.com/office/drawing/2014/main" id="{3FFF9ED4-FBC5-2D2B-EBC3-9B1041AADD2A}"/>
              </a:ext>
            </a:extLst>
          </p:cNvPr>
          <p:cNvGrpSpPr/>
          <p:nvPr/>
        </p:nvGrpSpPr>
        <p:grpSpPr>
          <a:xfrm rot="-5400000">
            <a:off x="12277308" y="4864582"/>
            <a:ext cx="10875274" cy="1146110"/>
            <a:chOff x="0" y="0"/>
            <a:chExt cx="2864270" cy="301856"/>
          </a:xfrm>
        </p:grpSpPr>
        <p:sp>
          <p:nvSpPr>
            <p:cNvPr id="6" name="Freeform 6">
              <a:extLst>
                <a:ext uri="{FF2B5EF4-FFF2-40B4-BE49-F238E27FC236}">
                  <a16:creationId xmlns:a16="http://schemas.microsoft.com/office/drawing/2014/main" id="{2E334664-CF41-6E7A-F633-31A346FA5B1E}"/>
                </a:ext>
              </a:extLst>
            </p:cNvPr>
            <p:cNvSpPr/>
            <p:nvPr/>
          </p:nvSpPr>
          <p:spPr>
            <a:xfrm>
              <a:off x="0" y="0"/>
              <a:ext cx="2864270" cy="301856"/>
            </a:xfrm>
            <a:custGeom>
              <a:avLst/>
              <a:gdLst/>
              <a:ahLst/>
              <a:cxnLst/>
              <a:rect l="l" t="t" r="r" b="b"/>
              <a:pathLst>
                <a:path w="2864270" h="301856">
                  <a:moveTo>
                    <a:pt x="0" y="0"/>
                  </a:moveTo>
                  <a:lnTo>
                    <a:pt x="2864270" y="0"/>
                  </a:lnTo>
                  <a:lnTo>
                    <a:pt x="2864270" y="301856"/>
                  </a:lnTo>
                  <a:lnTo>
                    <a:pt x="0" y="301856"/>
                  </a:lnTo>
                  <a:close/>
                </a:path>
              </a:pathLst>
            </a:custGeom>
            <a:solidFill>
              <a:srgbClr val="1B294A"/>
            </a:solidFill>
          </p:spPr>
          <p:txBody>
            <a:bodyPr/>
            <a:lstStyle/>
            <a:p>
              <a:endParaRPr lang="en-US"/>
            </a:p>
          </p:txBody>
        </p:sp>
        <p:sp>
          <p:nvSpPr>
            <p:cNvPr id="7" name="TextBox 7">
              <a:extLst>
                <a:ext uri="{FF2B5EF4-FFF2-40B4-BE49-F238E27FC236}">
                  <a16:creationId xmlns:a16="http://schemas.microsoft.com/office/drawing/2014/main" id="{67C9535F-DAD1-BA56-2E2B-37164B1D6AB6}"/>
                </a:ext>
              </a:extLst>
            </p:cNvPr>
            <p:cNvSpPr txBox="1"/>
            <p:nvPr/>
          </p:nvSpPr>
          <p:spPr>
            <a:xfrm>
              <a:off x="0" y="-38100"/>
              <a:ext cx="2864270" cy="339956"/>
            </a:xfrm>
            <a:prstGeom prst="rect">
              <a:avLst/>
            </a:prstGeom>
          </p:spPr>
          <p:txBody>
            <a:bodyPr lIns="50800" tIns="50800" rIns="50800" bIns="50800" rtlCol="0" anchor="ctr"/>
            <a:lstStyle/>
            <a:p>
              <a:pPr algn="l">
                <a:lnSpc>
                  <a:spcPts val="3080"/>
                </a:lnSpc>
              </a:pPr>
              <a:endParaRPr/>
            </a:p>
          </p:txBody>
        </p:sp>
      </p:grpSp>
      <p:sp>
        <p:nvSpPr>
          <p:cNvPr id="8" name="TextBox 8">
            <a:extLst>
              <a:ext uri="{FF2B5EF4-FFF2-40B4-BE49-F238E27FC236}">
                <a16:creationId xmlns:a16="http://schemas.microsoft.com/office/drawing/2014/main" id="{7FD334F0-3056-EB94-F6F2-CC77086FDBE4}"/>
              </a:ext>
            </a:extLst>
          </p:cNvPr>
          <p:cNvSpPr txBox="1"/>
          <p:nvPr/>
        </p:nvSpPr>
        <p:spPr>
          <a:xfrm>
            <a:off x="998220" y="1015284"/>
            <a:ext cx="8915400" cy="1284198"/>
          </a:xfrm>
          <a:prstGeom prst="rect">
            <a:avLst/>
          </a:prstGeom>
        </p:spPr>
        <p:txBody>
          <a:bodyPr wrap="square"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C305: NARROW COMPLEX TACHYCARDIA (STABLE)</a:t>
            </a:r>
          </a:p>
        </p:txBody>
      </p:sp>
      <p:sp>
        <p:nvSpPr>
          <p:cNvPr id="9" name="TextBox 9">
            <a:extLst>
              <a:ext uri="{FF2B5EF4-FFF2-40B4-BE49-F238E27FC236}">
                <a16:creationId xmlns:a16="http://schemas.microsoft.com/office/drawing/2014/main" id="{5D9DD66E-B48A-2BA2-B4C7-9BB11CDD3FA1}"/>
              </a:ext>
            </a:extLst>
          </p:cNvPr>
          <p:cNvSpPr txBox="1"/>
          <p:nvPr/>
        </p:nvSpPr>
        <p:spPr>
          <a:xfrm>
            <a:off x="1028700" y="2611623"/>
            <a:ext cx="15052310" cy="5375895"/>
          </a:xfrm>
          <a:prstGeom prst="rect">
            <a:avLst/>
          </a:prstGeom>
        </p:spPr>
        <p:txBody>
          <a:bodyPr lIns="0" tIns="0" rIns="0" bIns="0" rtlCol="0" anchor="t">
            <a:spAutoFit/>
          </a:bodyPr>
          <a:lstStyle/>
          <a:p>
            <a:pPr marL="457200" indent="-457200">
              <a:lnSpc>
                <a:spcPct val="150000"/>
              </a:lnSpc>
              <a:buFont typeface="Arial" panose="020B0604020202020204" pitchFamily="34" charset="0"/>
              <a:buChar char="•"/>
            </a:pPr>
            <a:r>
              <a:rPr lang="en-US" sz="3500" dirty="0">
                <a:solidFill>
                  <a:schemeClr val="tx2">
                    <a:lumMod val="75000"/>
                  </a:schemeClr>
                </a:solidFill>
                <a:latin typeface="Lato" panose="020F0502020204030203" pitchFamily="34" charset="0"/>
                <a:ea typeface="Lato" panose="020F0502020204030203" pitchFamily="34" charset="0"/>
                <a:cs typeface="Lato" panose="020F0502020204030203" pitchFamily="34" charset="0"/>
              </a:rPr>
              <a:t>Continue to use the modified Valsalva maneuver as the initial treatment for SVT.</a:t>
            </a:r>
          </a:p>
          <a:p>
            <a:pPr marL="457200" indent="-457200">
              <a:lnSpc>
                <a:spcPct val="150000"/>
              </a:lnSpc>
              <a:buFont typeface="Arial" panose="020B0604020202020204" pitchFamily="34" charset="0"/>
              <a:buChar char="•"/>
            </a:pPr>
            <a:r>
              <a:rPr lang="en-US" sz="3500" dirty="0">
                <a:solidFill>
                  <a:schemeClr val="tx2">
                    <a:lumMod val="75000"/>
                  </a:schemeClr>
                </a:solidFill>
                <a:latin typeface="Lato" panose="020F0502020204030203" pitchFamily="34" charset="0"/>
                <a:ea typeface="Lato" panose="020F0502020204030203" pitchFamily="34" charset="0"/>
                <a:cs typeface="Lato" panose="020F0502020204030203" pitchFamily="34" charset="0"/>
              </a:rPr>
              <a:t>Adenosine dosing is changed to partially weight-based:</a:t>
            </a:r>
          </a:p>
          <a:p>
            <a:pPr marL="1371600" lvl="2" indent="-457200">
              <a:lnSpc>
                <a:spcPct val="150000"/>
              </a:lnSpc>
              <a:buFont typeface="Wingdings" panose="05000000000000000000" pitchFamily="2" charset="2"/>
              <a:buChar char="§"/>
            </a:pPr>
            <a:r>
              <a:rPr lang="en-US" sz="3500" dirty="0">
                <a:solidFill>
                  <a:schemeClr val="tx2">
                    <a:lumMod val="75000"/>
                  </a:schemeClr>
                </a:solidFill>
                <a:latin typeface="Lato" panose="020F0502020204030203" pitchFamily="34" charset="0"/>
                <a:ea typeface="Lato" panose="020F0502020204030203" pitchFamily="34" charset="0"/>
                <a:cs typeface="Lato" panose="020F0502020204030203" pitchFamily="34" charset="0"/>
              </a:rPr>
              <a:t>If &lt;90kg (200lbs), initial dose remains 6mg followed by an additional 12mg if unsuccessful.</a:t>
            </a:r>
          </a:p>
          <a:p>
            <a:pPr marL="1371600" lvl="2" indent="-457200">
              <a:lnSpc>
                <a:spcPct val="150000"/>
              </a:lnSpc>
              <a:buFont typeface="Wingdings" panose="05000000000000000000" pitchFamily="2" charset="2"/>
              <a:buChar char="§"/>
            </a:pPr>
            <a:r>
              <a:rPr lang="en-US" sz="3500" dirty="0">
                <a:solidFill>
                  <a:schemeClr val="tx2">
                    <a:lumMod val="75000"/>
                  </a:schemeClr>
                </a:solidFill>
                <a:latin typeface="Lato" panose="020F0502020204030203" pitchFamily="34" charset="0"/>
                <a:ea typeface="Lato" panose="020F0502020204030203" pitchFamily="34" charset="0"/>
                <a:cs typeface="Lato" panose="020F0502020204030203" pitchFamily="34" charset="0"/>
              </a:rPr>
              <a:t>If &gt;90kg (200lbs), both doses are now 12mg.</a:t>
            </a:r>
          </a:p>
          <a:p>
            <a:pPr algn="l">
              <a:lnSpc>
                <a:spcPts val="4479"/>
              </a:lnSpc>
            </a:pPr>
            <a:endParaRPr lang="en-US" sz="3499" dirty="0">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834808FB-42E7-B945-0FF5-FB0ADA9F46B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30181914"/>
      </p:ext>
    </p:extLst>
  </p:cSld>
  <p:clrMapOvr>
    <a:masterClrMapping/>
  </p:clrMapOvr>
  <mc:AlternateContent xmlns:mc="http://schemas.openxmlformats.org/markup-compatibility/2006">
    <mc:Choice xmlns:p14="http://schemas.microsoft.com/office/powerpoint/2010/main" Requires="p14">
      <p:transition spd="slow" p14:dur="2000" advTm="42040"/>
    </mc:Choice>
    <mc:Fallback>
      <p:transition spd="slow" advTm="420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174685" y="-2750158"/>
            <a:ext cx="889629" cy="8915404"/>
            <a:chOff x="0" y="0"/>
            <a:chExt cx="234306" cy="1783662"/>
          </a:xfrm>
        </p:grpSpPr>
        <p:sp>
          <p:nvSpPr>
            <p:cNvPr id="3" name="Freeform 3"/>
            <p:cNvSpPr/>
            <p:nvPr/>
          </p:nvSpPr>
          <p:spPr>
            <a:xfrm>
              <a:off x="0" y="0"/>
              <a:ext cx="234306" cy="1783662"/>
            </a:xfrm>
            <a:custGeom>
              <a:avLst/>
              <a:gdLst/>
              <a:ahLst/>
              <a:cxnLst/>
              <a:rect l="l" t="t" r="r" b="b"/>
              <a:pathLst>
                <a:path w="234306" h="1783662">
                  <a:moveTo>
                    <a:pt x="117153" y="0"/>
                  </a:moveTo>
                  <a:lnTo>
                    <a:pt x="117153" y="0"/>
                  </a:lnTo>
                  <a:cubicBezTo>
                    <a:pt x="181855" y="0"/>
                    <a:pt x="234306" y="52451"/>
                    <a:pt x="234306" y="117153"/>
                  </a:cubicBezTo>
                  <a:lnTo>
                    <a:pt x="234306" y="1666509"/>
                  </a:lnTo>
                  <a:cubicBezTo>
                    <a:pt x="234306" y="1731211"/>
                    <a:pt x="181855" y="1783662"/>
                    <a:pt x="117153" y="1783662"/>
                  </a:cubicBezTo>
                  <a:lnTo>
                    <a:pt x="117153" y="1783662"/>
                  </a:lnTo>
                  <a:cubicBezTo>
                    <a:pt x="52451" y="1783662"/>
                    <a:pt x="0" y="1731211"/>
                    <a:pt x="0" y="1666509"/>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1821762"/>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173387" y="4760662"/>
            <a:ext cx="10875274" cy="1353951"/>
            <a:chOff x="0" y="0"/>
            <a:chExt cx="2864270" cy="356596"/>
          </a:xfrm>
        </p:grpSpPr>
        <p:sp>
          <p:nvSpPr>
            <p:cNvPr id="6" name="Freeform 6"/>
            <p:cNvSpPr/>
            <p:nvPr/>
          </p:nvSpPr>
          <p:spPr>
            <a:xfrm>
              <a:off x="0" y="0"/>
              <a:ext cx="2864270" cy="356596"/>
            </a:xfrm>
            <a:custGeom>
              <a:avLst/>
              <a:gdLst/>
              <a:ahLst/>
              <a:cxnLst/>
              <a:rect l="l" t="t" r="r" b="b"/>
              <a:pathLst>
                <a:path w="2864270" h="356596">
                  <a:moveTo>
                    <a:pt x="0" y="0"/>
                  </a:moveTo>
                  <a:lnTo>
                    <a:pt x="2864270" y="0"/>
                  </a:lnTo>
                  <a:lnTo>
                    <a:pt x="2864270" y="356596"/>
                  </a:lnTo>
                  <a:lnTo>
                    <a:pt x="0" y="356596"/>
                  </a:lnTo>
                  <a:close/>
                </a:path>
              </a:pathLst>
            </a:custGeom>
            <a:solidFill>
              <a:srgbClr val="1B294A"/>
            </a:solidFill>
          </p:spPr>
          <p:txBody>
            <a:bodyPr/>
            <a:lstStyle/>
            <a:p>
              <a:endParaRPr lang="en-US"/>
            </a:p>
          </p:txBody>
        </p:sp>
        <p:sp>
          <p:nvSpPr>
            <p:cNvPr id="7" name="TextBox 7"/>
            <p:cNvSpPr txBox="1"/>
            <p:nvPr/>
          </p:nvSpPr>
          <p:spPr>
            <a:xfrm>
              <a:off x="0" y="-38100"/>
              <a:ext cx="2864270" cy="394696"/>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1123720" y="1352608"/>
            <a:ext cx="13906964"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C307: POST-ROSC CARE</a:t>
            </a:r>
          </a:p>
        </p:txBody>
      </p:sp>
      <p:sp>
        <p:nvSpPr>
          <p:cNvPr id="9" name="TextBox 9"/>
          <p:cNvSpPr txBox="1"/>
          <p:nvPr/>
        </p:nvSpPr>
        <p:spPr>
          <a:xfrm>
            <a:off x="1210561" y="2931202"/>
            <a:ext cx="14324817" cy="5304155"/>
          </a:xfrm>
          <a:prstGeom prst="rect">
            <a:avLst/>
          </a:prstGeom>
        </p:spPr>
        <p:txBody>
          <a:bodyPr lIns="0" tIns="0" rIns="0" bIns="0" rtlCol="0" anchor="t">
            <a:spAutoFit/>
          </a:bodyPr>
          <a:lstStyle/>
          <a:p>
            <a:pPr marL="755647" lvl="1" indent="-377824" algn="l">
              <a:lnSpc>
                <a:spcPts val="5529"/>
              </a:lnSpc>
              <a:buFont typeface="Arial"/>
              <a:buChar char="•"/>
            </a:pPr>
            <a:r>
              <a:rPr lang="en-US" sz="3499" dirty="0">
                <a:solidFill>
                  <a:srgbClr val="1B294A"/>
                </a:solidFill>
                <a:latin typeface="Lato"/>
                <a:ea typeface="Lato"/>
                <a:cs typeface="Lato"/>
                <a:sym typeface="Lato"/>
              </a:rPr>
              <a:t>Criteria for ETCO₂ updated.</a:t>
            </a:r>
          </a:p>
          <a:p>
            <a:pPr marL="1749423" lvl="3" indent="-457200">
              <a:lnSpc>
                <a:spcPts val="5529"/>
              </a:lnSpc>
              <a:buFont typeface="Wingdings" panose="05000000000000000000" pitchFamily="2" charset="2"/>
              <a:buChar char="§"/>
            </a:pPr>
            <a:r>
              <a:rPr lang="en-US" sz="3499" dirty="0">
                <a:solidFill>
                  <a:srgbClr val="1B294A"/>
                </a:solidFill>
                <a:latin typeface="Lato"/>
                <a:ea typeface="Lato"/>
                <a:cs typeface="Lato"/>
                <a:sym typeface="Lato"/>
              </a:rPr>
              <a:t>Target is 35-45mmHg once effective circulation established.</a:t>
            </a:r>
          </a:p>
          <a:p>
            <a:pPr marL="1749423" lvl="3" indent="-457200">
              <a:lnSpc>
                <a:spcPts val="5529"/>
              </a:lnSpc>
              <a:buFont typeface="Wingdings" panose="05000000000000000000" pitchFamily="2" charset="2"/>
              <a:buChar char="§"/>
            </a:pPr>
            <a:r>
              <a:rPr lang="en-US" sz="3499" dirty="0">
                <a:solidFill>
                  <a:srgbClr val="1B294A"/>
                </a:solidFill>
                <a:latin typeface="Lato"/>
                <a:ea typeface="Lato"/>
                <a:cs typeface="Lato"/>
                <a:sym typeface="Lato"/>
              </a:rPr>
              <a:t>Sudden fall in ETCO2 may indicate impending arrest.</a:t>
            </a:r>
          </a:p>
          <a:p>
            <a:pPr marL="1749423" lvl="3" indent="-457200">
              <a:lnSpc>
                <a:spcPts val="5529"/>
              </a:lnSpc>
              <a:buFont typeface="Wingdings" panose="05000000000000000000" pitchFamily="2" charset="2"/>
              <a:buChar char="§"/>
            </a:pPr>
            <a:r>
              <a:rPr lang="en-US" sz="3499" dirty="0">
                <a:solidFill>
                  <a:srgbClr val="1B294A"/>
                </a:solidFill>
                <a:latin typeface="Lato"/>
                <a:ea typeface="Lato"/>
                <a:cs typeface="Lato"/>
                <a:sym typeface="Lato"/>
              </a:rPr>
              <a:t>Ventilation should only be titrated once effective perfusion and ventilation established.</a:t>
            </a:r>
          </a:p>
          <a:p>
            <a:pPr marL="755647" lvl="1" indent="-377824" algn="l">
              <a:lnSpc>
                <a:spcPts val="5529"/>
              </a:lnSpc>
              <a:buFont typeface="Arial"/>
              <a:buChar char="•"/>
            </a:pPr>
            <a:r>
              <a:rPr lang="en-US" sz="3499" dirty="0">
                <a:solidFill>
                  <a:srgbClr val="1B294A"/>
                </a:solidFill>
                <a:latin typeface="Lato"/>
                <a:ea typeface="Lato"/>
                <a:cs typeface="Lato"/>
                <a:sym typeface="Lato"/>
              </a:rPr>
              <a:t>Reference is made to T715: Sedation after Intubation.</a:t>
            </a:r>
          </a:p>
          <a:p>
            <a:pPr algn="l">
              <a:lnSpc>
                <a:spcPts val="4479"/>
              </a:lnSpc>
            </a:pPr>
            <a:endParaRPr lang="en-US" sz="3499" dirty="0">
              <a:solidFill>
                <a:srgbClr val="1B294A"/>
              </a:solidFill>
              <a:latin typeface="Lato"/>
              <a:ea typeface="Lato"/>
              <a:cs typeface="Lato"/>
              <a:sym typeface="Lato"/>
            </a:endParaRPr>
          </a:p>
          <a:p>
            <a:pPr algn="l">
              <a:lnSpc>
                <a:spcPts val="4479"/>
              </a:lnSpc>
            </a:pPr>
            <a:endParaRPr lang="en-US" sz="3499" dirty="0">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FA0F95D4-2D9C-1F11-D11A-72565D1C12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840"/>
    </mc:Choice>
    <mc:Fallback>
      <p:transition spd="slow" advTm="30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260284" y="-1835757"/>
            <a:ext cx="889629" cy="7086602"/>
            <a:chOff x="0" y="0"/>
            <a:chExt cx="234306" cy="1391332"/>
          </a:xfrm>
        </p:grpSpPr>
        <p:sp>
          <p:nvSpPr>
            <p:cNvPr id="3" name="Freeform 3"/>
            <p:cNvSpPr/>
            <p:nvPr/>
          </p:nvSpPr>
          <p:spPr>
            <a:xfrm>
              <a:off x="0" y="0"/>
              <a:ext cx="234306" cy="1391332"/>
            </a:xfrm>
            <a:custGeom>
              <a:avLst/>
              <a:gdLst/>
              <a:ahLst/>
              <a:cxnLst/>
              <a:rect l="l" t="t" r="r" b="b"/>
              <a:pathLst>
                <a:path w="234306" h="1391332">
                  <a:moveTo>
                    <a:pt x="117153" y="0"/>
                  </a:moveTo>
                  <a:lnTo>
                    <a:pt x="117153" y="0"/>
                  </a:lnTo>
                  <a:cubicBezTo>
                    <a:pt x="181855" y="0"/>
                    <a:pt x="234306" y="52451"/>
                    <a:pt x="234306" y="117153"/>
                  </a:cubicBezTo>
                  <a:lnTo>
                    <a:pt x="234306" y="1274179"/>
                  </a:lnTo>
                  <a:cubicBezTo>
                    <a:pt x="234306" y="1338880"/>
                    <a:pt x="181855" y="1391332"/>
                    <a:pt x="117153" y="1391332"/>
                  </a:cubicBezTo>
                  <a:lnTo>
                    <a:pt x="117153" y="1391332"/>
                  </a:lnTo>
                  <a:cubicBezTo>
                    <a:pt x="52451" y="1391332"/>
                    <a:pt x="0" y="1338880"/>
                    <a:pt x="0" y="1274179"/>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1429432"/>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208023" y="4795297"/>
            <a:ext cx="10875274" cy="1284680"/>
            <a:chOff x="0" y="0"/>
            <a:chExt cx="2864270" cy="338352"/>
          </a:xfrm>
        </p:grpSpPr>
        <p:sp>
          <p:nvSpPr>
            <p:cNvPr id="6" name="Freeform 6"/>
            <p:cNvSpPr/>
            <p:nvPr/>
          </p:nvSpPr>
          <p:spPr>
            <a:xfrm>
              <a:off x="0" y="0"/>
              <a:ext cx="2864270" cy="338352"/>
            </a:xfrm>
            <a:custGeom>
              <a:avLst/>
              <a:gdLst/>
              <a:ahLst/>
              <a:cxnLst/>
              <a:rect l="l" t="t" r="r" b="b"/>
              <a:pathLst>
                <a:path w="2864270" h="338352">
                  <a:moveTo>
                    <a:pt x="0" y="0"/>
                  </a:moveTo>
                  <a:lnTo>
                    <a:pt x="2864270" y="0"/>
                  </a:lnTo>
                  <a:lnTo>
                    <a:pt x="2864270" y="338352"/>
                  </a:lnTo>
                  <a:lnTo>
                    <a:pt x="0" y="338352"/>
                  </a:lnTo>
                  <a:close/>
                </a:path>
              </a:pathLst>
            </a:custGeom>
            <a:solidFill>
              <a:srgbClr val="1B294A"/>
            </a:solidFill>
          </p:spPr>
          <p:txBody>
            <a:bodyPr/>
            <a:lstStyle/>
            <a:p>
              <a:endParaRPr lang="en-US"/>
            </a:p>
          </p:txBody>
        </p:sp>
        <p:sp>
          <p:nvSpPr>
            <p:cNvPr id="7" name="TextBox 7"/>
            <p:cNvSpPr txBox="1"/>
            <p:nvPr/>
          </p:nvSpPr>
          <p:spPr>
            <a:xfrm>
              <a:off x="0" y="-38100"/>
              <a:ext cx="2864270" cy="376452"/>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998220" y="1367826"/>
            <a:ext cx="13906964"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M408: RESTRAINT</a:t>
            </a:r>
          </a:p>
        </p:txBody>
      </p:sp>
      <p:sp>
        <p:nvSpPr>
          <p:cNvPr id="9" name="TextBox 9"/>
          <p:cNvSpPr txBox="1"/>
          <p:nvPr/>
        </p:nvSpPr>
        <p:spPr>
          <a:xfrm>
            <a:off x="1028700" y="2473053"/>
            <a:ext cx="14983025" cy="7425373"/>
          </a:xfrm>
          <a:prstGeom prst="rect">
            <a:avLst/>
          </a:prstGeom>
        </p:spPr>
        <p:txBody>
          <a:bodyPr lIns="0" tIns="0" rIns="0" bIns="0" rtlCol="0" anchor="t">
            <a:spAutoFit/>
          </a:bodyPr>
          <a:lstStyle/>
          <a:p>
            <a:pPr marL="755647" lvl="1" indent="-377824" algn="l">
              <a:lnSpc>
                <a:spcPts val="5424"/>
              </a:lnSpc>
              <a:buFont typeface="Arial"/>
              <a:buChar char="•"/>
            </a:pPr>
            <a:r>
              <a:rPr lang="en-US" sz="3499" dirty="0">
                <a:solidFill>
                  <a:srgbClr val="1B294A"/>
                </a:solidFill>
                <a:latin typeface="Lato"/>
                <a:ea typeface="Lato"/>
                <a:cs typeface="Lato"/>
                <a:sym typeface="Lato"/>
              </a:rPr>
              <a:t>A more objective way of determining level of agitation was added: the </a:t>
            </a:r>
            <a:r>
              <a:rPr lang="en-US" sz="3499" b="1" dirty="0">
                <a:solidFill>
                  <a:srgbClr val="1F5AF4"/>
                </a:solidFill>
                <a:latin typeface="Lato Bold"/>
                <a:ea typeface="Lato Bold"/>
                <a:cs typeface="Lato Bold"/>
                <a:sym typeface="Lato Bold"/>
              </a:rPr>
              <a:t>RASS</a:t>
            </a:r>
            <a:r>
              <a:rPr lang="en-US" sz="3499" dirty="0">
                <a:solidFill>
                  <a:srgbClr val="1B294A"/>
                </a:solidFill>
                <a:latin typeface="Lato"/>
                <a:ea typeface="Lato"/>
                <a:cs typeface="Lato"/>
                <a:sym typeface="Lato"/>
              </a:rPr>
              <a:t> Scale.</a:t>
            </a:r>
          </a:p>
          <a:p>
            <a:pPr marL="1749423" lvl="3" indent="-457200">
              <a:lnSpc>
                <a:spcPts val="5424"/>
              </a:lnSpc>
              <a:buFont typeface="Wingdings" panose="05000000000000000000" pitchFamily="2" charset="2"/>
              <a:buChar char="§"/>
            </a:pPr>
            <a:r>
              <a:rPr lang="en-US" sz="3499" b="1" dirty="0">
                <a:solidFill>
                  <a:srgbClr val="1F5AF4"/>
                </a:solidFill>
                <a:latin typeface="Lato Bold"/>
                <a:ea typeface="Lato Bold"/>
                <a:cs typeface="Lato Bold"/>
                <a:sym typeface="Lato Bold"/>
              </a:rPr>
              <a:t>0</a:t>
            </a:r>
            <a:r>
              <a:rPr lang="en-US" sz="3499" dirty="0">
                <a:solidFill>
                  <a:srgbClr val="1B294A"/>
                </a:solidFill>
                <a:latin typeface="Lato"/>
                <a:ea typeface="Lato"/>
                <a:cs typeface="Lato"/>
                <a:sym typeface="Lato"/>
              </a:rPr>
              <a:t> – Alert and Calm</a:t>
            </a:r>
          </a:p>
          <a:p>
            <a:pPr marL="1749423" lvl="3" indent="-457200">
              <a:lnSpc>
                <a:spcPts val="5424"/>
              </a:lnSpc>
              <a:buFont typeface="Wingdings" panose="05000000000000000000" pitchFamily="2" charset="2"/>
              <a:buChar char="§"/>
            </a:pPr>
            <a:r>
              <a:rPr lang="en-US" sz="3499" b="1" dirty="0">
                <a:solidFill>
                  <a:srgbClr val="1F5AF4"/>
                </a:solidFill>
                <a:latin typeface="Lato Bold"/>
                <a:ea typeface="Lato Bold"/>
                <a:cs typeface="Lato Bold"/>
                <a:sym typeface="Lato Bold"/>
              </a:rPr>
              <a:t>+1 </a:t>
            </a:r>
            <a:r>
              <a:rPr lang="en-US" sz="3499" dirty="0">
                <a:solidFill>
                  <a:srgbClr val="1B294A"/>
                </a:solidFill>
                <a:latin typeface="Lato"/>
                <a:ea typeface="Lato"/>
                <a:cs typeface="Lato"/>
                <a:sym typeface="Lato"/>
              </a:rPr>
              <a:t>– Restless, anxious, apprehensive but movements are not aggressive or vigorous.</a:t>
            </a:r>
          </a:p>
          <a:p>
            <a:pPr marL="1749423" lvl="3" indent="-457200">
              <a:lnSpc>
                <a:spcPts val="5424"/>
              </a:lnSpc>
              <a:buFont typeface="Wingdings" panose="05000000000000000000" pitchFamily="2" charset="2"/>
              <a:buChar char="§"/>
            </a:pPr>
            <a:r>
              <a:rPr lang="en-US" sz="3499" b="1" dirty="0">
                <a:solidFill>
                  <a:srgbClr val="1F5AF4"/>
                </a:solidFill>
                <a:latin typeface="Lato Bold"/>
                <a:ea typeface="Lato Bold"/>
                <a:cs typeface="Lato Bold"/>
                <a:sym typeface="Lato Bold"/>
              </a:rPr>
              <a:t>+2</a:t>
            </a:r>
            <a:r>
              <a:rPr lang="en-US" sz="3499" dirty="0">
                <a:solidFill>
                  <a:srgbClr val="1B294A"/>
                </a:solidFill>
                <a:latin typeface="Lato"/>
                <a:ea typeface="Lato"/>
                <a:cs typeface="Lato"/>
                <a:sym typeface="Lato"/>
              </a:rPr>
              <a:t> – Agitated, uncooperative, resists care, frequent non-purposeful movement.</a:t>
            </a:r>
          </a:p>
          <a:p>
            <a:pPr marL="1749423" lvl="3" indent="-457200">
              <a:lnSpc>
                <a:spcPts val="5424"/>
              </a:lnSpc>
              <a:buFont typeface="Wingdings" panose="05000000000000000000" pitchFamily="2" charset="2"/>
              <a:buChar char="§"/>
            </a:pPr>
            <a:r>
              <a:rPr lang="en-US" sz="3499" b="1" dirty="0">
                <a:solidFill>
                  <a:srgbClr val="1F5AF4"/>
                </a:solidFill>
                <a:latin typeface="Lato Bold"/>
                <a:ea typeface="Lato Bold"/>
                <a:cs typeface="Lato Bold"/>
                <a:sym typeface="Lato Bold"/>
              </a:rPr>
              <a:t>+3</a:t>
            </a:r>
            <a:r>
              <a:rPr lang="en-US" sz="3499" dirty="0">
                <a:solidFill>
                  <a:srgbClr val="1B294A"/>
                </a:solidFill>
                <a:latin typeface="Lato"/>
                <a:ea typeface="Lato"/>
                <a:cs typeface="Lato"/>
                <a:sym typeface="Lato"/>
              </a:rPr>
              <a:t> - Very agitated, cannot focus, pulls/removes equipment, fights environment.</a:t>
            </a:r>
          </a:p>
          <a:p>
            <a:pPr marL="1749423" lvl="3" indent="-457200">
              <a:lnSpc>
                <a:spcPts val="5424"/>
              </a:lnSpc>
              <a:buFont typeface="Wingdings" panose="05000000000000000000" pitchFamily="2" charset="2"/>
              <a:buChar char="§"/>
            </a:pPr>
            <a:r>
              <a:rPr lang="en-US" sz="3499" b="1" dirty="0">
                <a:solidFill>
                  <a:srgbClr val="1F5AF4"/>
                </a:solidFill>
                <a:latin typeface="Lato Bold"/>
                <a:ea typeface="Lato Bold"/>
                <a:cs typeface="Lato Bold"/>
                <a:sym typeface="Lato Bold"/>
              </a:rPr>
              <a:t>+4</a:t>
            </a:r>
            <a:r>
              <a:rPr lang="en-US" sz="3499" dirty="0">
                <a:solidFill>
                  <a:srgbClr val="1B294A"/>
                </a:solidFill>
                <a:latin typeface="Lato"/>
                <a:ea typeface="Lato"/>
                <a:cs typeface="Lato"/>
                <a:sym typeface="Lato"/>
              </a:rPr>
              <a:t> – Combative, violent, immediate danger to staff</a:t>
            </a:r>
          </a:p>
          <a:p>
            <a:pPr algn="l">
              <a:lnSpc>
                <a:spcPts val="4479"/>
              </a:lnSpc>
            </a:pPr>
            <a:endParaRPr lang="en-US" sz="3499" dirty="0">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342E9B0A-E492-B4A9-AFA7-40E59E4D6A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0720"/>
    </mc:Choice>
    <mc:Fallback>
      <p:transition spd="slow" advTm="60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346215" y="-2275489"/>
            <a:ext cx="889629" cy="7966065"/>
            <a:chOff x="0" y="-38100"/>
            <a:chExt cx="234306" cy="1506979"/>
          </a:xfrm>
        </p:grpSpPr>
        <p:sp>
          <p:nvSpPr>
            <p:cNvPr id="3" name="Freeform 3"/>
            <p:cNvSpPr/>
            <p:nvPr/>
          </p:nvSpPr>
          <p:spPr>
            <a:xfrm>
              <a:off x="0" y="27366"/>
              <a:ext cx="234306" cy="1441513"/>
            </a:xfrm>
            <a:custGeom>
              <a:avLst/>
              <a:gdLst/>
              <a:ahLst/>
              <a:cxnLst/>
              <a:rect l="l" t="t" r="r" b="b"/>
              <a:pathLst>
                <a:path w="234306" h="1441513">
                  <a:moveTo>
                    <a:pt x="117153" y="0"/>
                  </a:moveTo>
                  <a:lnTo>
                    <a:pt x="117153" y="0"/>
                  </a:lnTo>
                  <a:cubicBezTo>
                    <a:pt x="181855" y="0"/>
                    <a:pt x="234306" y="52451"/>
                    <a:pt x="234306" y="117153"/>
                  </a:cubicBezTo>
                  <a:lnTo>
                    <a:pt x="234306" y="1324361"/>
                  </a:lnTo>
                  <a:cubicBezTo>
                    <a:pt x="234306" y="1389062"/>
                    <a:pt x="181855" y="1441513"/>
                    <a:pt x="117153" y="1441513"/>
                  </a:cubicBezTo>
                  <a:lnTo>
                    <a:pt x="117153" y="1441513"/>
                  </a:lnTo>
                  <a:cubicBezTo>
                    <a:pt x="52451" y="1441513"/>
                    <a:pt x="0" y="1389062"/>
                    <a:pt x="0" y="1324361"/>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1479613"/>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208023" y="4795297"/>
            <a:ext cx="10875274" cy="1284680"/>
            <a:chOff x="0" y="0"/>
            <a:chExt cx="2864270" cy="338352"/>
          </a:xfrm>
        </p:grpSpPr>
        <p:sp>
          <p:nvSpPr>
            <p:cNvPr id="6" name="Freeform 6"/>
            <p:cNvSpPr/>
            <p:nvPr/>
          </p:nvSpPr>
          <p:spPr>
            <a:xfrm>
              <a:off x="0" y="0"/>
              <a:ext cx="2864270" cy="338352"/>
            </a:xfrm>
            <a:custGeom>
              <a:avLst/>
              <a:gdLst/>
              <a:ahLst/>
              <a:cxnLst/>
              <a:rect l="l" t="t" r="r" b="b"/>
              <a:pathLst>
                <a:path w="2864270" h="338352">
                  <a:moveTo>
                    <a:pt x="0" y="0"/>
                  </a:moveTo>
                  <a:lnTo>
                    <a:pt x="2864270" y="0"/>
                  </a:lnTo>
                  <a:lnTo>
                    <a:pt x="2864270" y="338352"/>
                  </a:lnTo>
                  <a:lnTo>
                    <a:pt x="0" y="338352"/>
                  </a:lnTo>
                  <a:close/>
                </a:path>
              </a:pathLst>
            </a:custGeom>
            <a:solidFill>
              <a:srgbClr val="1B294A"/>
            </a:solidFill>
          </p:spPr>
          <p:txBody>
            <a:bodyPr/>
            <a:lstStyle/>
            <a:p>
              <a:endParaRPr lang="en-US"/>
            </a:p>
          </p:txBody>
        </p:sp>
        <p:sp>
          <p:nvSpPr>
            <p:cNvPr id="7" name="TextBox 7"/>
            <p:cNvSpPr txBox="1"/>
            <p:nvPr/>
          </p:nvSpPr>
          <p:spPr>
            <a:xfrm>
              <a:off x="0" y="-38100"/>
              <a:ext cx="2864270" cy="376452"/>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1210561" y="1392583"/>
            <a:ext cx="13906964"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M408: RESTRAINT</a:t>
            </a:r>
          </a:p>
        </p:txBody>
      </p:sp>
      <p:sp>
        <p:nvSpPr>
          <p:cNvPr id="9" name="TextBox 9"/>
          <p:cNvSpPr txBox="1"/>
          <p:nvPr/>
        </p:nvSpPr>
        <p:spPr>
          <a:xfrm>
            <a:off x="1210561" y="2912152"/>
            <a:ext cx="14809812" cy="5028566"/>
          </a:xfrm>
          <a:prstGeom prst="rect">
            <a:avLst/>
          </a:prstGeom>
        </p:spPr>
        <p:txBody>
          <a:bodyPr lIns="0" tIns="0" rIns="0" bIns="0" rtlCol="0" anchor="t">
            <a:spAutoFit/>
          </a:bodyPr>
          <a:lstStyle/>
          <a:p>
            <a:pPr marL="755647" lvl="1" indent="-377824" algn="l">
              <a:lnSpc>
                <a:spcPts val="5704"/>
              </a:lnSpc>
              <a:buFont typeface="Arial"/>
              <a:buChar char="•"/>
            </a:pPr>
            <a:r>
              <a:rPr lang="en-US" sz="3499">
                <a:solidFill>
                  <a:srgbClr val="1B294A"/>
                </a:solidFill>
                <a:latin typeface="Lato"/>
                <a:ea typeface="Lato"/>
                <a:cs typeface="Lato"/>
                <a:sym typeface="Lato"/>
              </a:rPr>
              <a:t>For RASS </a:t>
            </a:r>
            <a:r>
              <a:rPr lang="en-US" sz="3499" b="1">
                <a:solidFill>
                  <a:srgbClr val="1F5AF4"/>
                </a:solidFill>
                <a:latin typeface="Lato Bold"/>
                <a:ea typeface="Lato Bold"/>
                <a:cs typeface="Lato Bold"/>
                <a:sym typeface="Lato Bold"/>
              </a:rPr>
              <a:t>+2:</a:t>
            </a:r>
            <a:r>
              <a:rPr lang="en-US" sz="3499">
                <a:solidFill>
                  <a:srgbClr val="1B294A"/>
                </a:solidFill>
                <a:latin typeface="Lato"/>
                <a:ea typeface="Lato"/>
                <a:cs typeface="Lato"/>
                <a:sym typeface="Lato"/>
              </a:rPr>
              <a:t> midazolam 5mg IM. For smaller adults and elderly consider a lower dose.</a:t>
            </a:r>
          </a:p>
          <a:p>
            <a:pPr marL="755647" lvl="1" indent="-377824" algn="l">
              <a:lnSpc>
                <a:spcPts val="5704"/>
              </a:lnSpc>
              <a:buFont typeface="Arial"/>
              <a:buChar char="•"/>
            </a:pPr>
            <a:r>
              <a:rPr lang="en-US" sz="3499">
                <a:solidFill>
                  <a:srgbClr val="1B294A"/>
                </a:solidFill>
                <a:latin typeface="Lato"/>
                <a:ea typeface="Lato"/>
                <a:cs typeface="Lato"/>
                <a:sym typeface="Lato"/>
              </a:rPr>
              <a:t>For RASS </a:t>
            </a:r>
            <a:r>
              <a:rPr lang="en-US" sz="3499" b="1">
                <a:solidFill>
                  <a:srgbClr val="1F5AF4"/>
                </a:solidFill>
                <a:latin typeface="Lato Bold"/>
                <a:ea typeface="Lato Bold"/>
                <a:cs typeface="Lato Bold"/>
                <a:sym typeface="Lato Bold"/>
              </a:rPr>
              <a:t>+3:</a:t>
            </a:r>
            <a:r>
              <a:rPr lang="en-US" sz="3499">
                <a:solidFill>
                  <a:srgbClr val="1B294A"/>
                </a:solidFill>
                <a:latin typeface="Lato"/>
                <a:ea typeface="Lato"/>
                <a:cs typeface="Lato"/>
                <a:sym typeface="Lato"/>
              </a:rPr>
              <a:t> midazolam 10mg IM. For smaller adults and elderly, may use 5mg.</a:t>
            </a:r>
          </a:p>
          <a:p>
            <a:pPr marL="755647" lvl="1" indent="-377824" algn="l">
              <a:lnSpc>
                <a:spcPts val="5704"/>
              </a:lnSpc>
              <a:buFont typeface="Arial"/>
              <a:buChar char="•"/>
            </a:pPr>
            <a:r>
              <a:rPr lang="en-US" sz="3499">
                <a:solidFill>
                  <a:srgbClr val="1B294A"/>
                </a:solidFill>
                <a:latin typeface="Lato"/>
                <a:ea typeface="Lato"/>
                <a:cs typeface="Lato"/>
                <a:sym typeface="Lato"/>
              </a:rPr>
              <a:t>For RASS </a:t>
            </a:r>
            <a:r>
              <a:rPr lang="en-US" sz="3499" b="1">
                <a:solidFill>
                  <a:srgbClr val="1F5AF4"/>
                </a:solidFill>
                <a:latin typeface="Lato Bold"/>
                <a:ea typeface="Lato Bold"/>
                <a:cs typeface="Lato Bold"/>
                <a:sym typeface="Lato Bold"/>
              </a:rPr>
              <a:t>+4:</a:t>
            </a:r>
            <a:r>
              <a:rPr lang="en-US" sz="3499">
                <a:solidFill>
                  <a:srgbClr val="1B294A"/>
                </a:solidFill>
                <a:latin typeface="Lato"/>
                <a:ea typeface="Lato"/>
                <a:cs typeface="Lato"/>
                <a:sym typeface="Lato"/>
              </a:rPr>
              <a:t> consider administering ketamine 4mg/kg IM ideal body weight, or as indicated in the dosing chart.</a:t>
            </a:r>
          </a:p>
          <a:p>
            <a:pPr algn="l">
              <a:lnSpc>
                <a:spcPts val="5704"/>
              </a:lnSpc>
            </a:pPr>
            <a:endParaRPr lang="en-US" sz="3499">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288FB0DF-260A-400A-A071-C8807E09DB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6960"/>
    </mc:Choice>
    <mc:Fallback>
      <p:transition spd="slow" advTm="46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253302" y="-1828774"/>
            <a:ext cx="1513195" cy="7696201"/>
            <a:chOff x="0" y="0"/>
            <a:chExt cx="398537" cy="1578373"/>
          </a:xfrm>
        </p:grpSpPr>
        <p:sp>
          <p:nvSpPr>
            <p:cNvPr id="3" name="Freeform 3"/>
            <p:cNvSpPr/>
            <p:nvPr/>
          </p:nvSpPr>
          <p:spPr>
            <a:xfrm>
              <a:off x="0" y="0"/>
              <a:ext cx="398537" cy="1578373"/>
            </a:xfrm>
            <a:custGeom>
              <a:avLst/>
              <a:gdLst/>
              <a:ahLst/>
              <a:cxnLst/>
              <a:rect l="l" t="t" r="r" b="b"/>
              <a:pathLst>
                <a:path w="398537" h="1578373">
                  <a:moveTo>
                    <a:pt x="81860" y="0"/>
                  </a:moveTo>
                  <a:lnTo>
                    <a:pt x="316676" y="0"/>
                  </a:lnTo>
                  <a:cubicBezTo>
                    <a:pt x="361887" y="0"/>
                    <a:pt x="398537" y="36650"/>
                    <a:pt x="398537" y="81860"/>
                  </a:cubicBezTo>
                  <a:lnTo>
                    <a:pt x="398537" y="1496512"/>
                  </a:lnTo>
                  <a:cubicBezTo>
                    <a:pt x="398537" y="1518223"/>
                    <a:pt x="389912" y="1539045"/>
                    <a:pt x="374561" y="1554396"/>
                  </a:cubicBezTo>
                  <a:cubicBezTo>
                    <a:pt x="359209" y="1569748"/>
                    <a:pt x="338387" y="1578373"/>
                    <a:pt x="316676" y="1578373"/>
                  </a:cubicBezTo>
                  <a:lnTo>
                    <a:pt x="81860" y="1578373"/>
                  </a:lnTo>
                  <a:cubicBezTo>
                    <a:pt x="60150" y="1578373"/>
                    <a:pt x="39328" y="1569748"/>
                    <a:pt x="23976" y="1554396"/>
                  </a:cubicBezTo>
                  <a:cubicBezTo>
                    <a:pt x="8625" y="1539045"/>
                    <a:pt x="0" y="1518223"/>
                    <a:pt x="0" y="1496512"/>
                  </a:cubicBezTo>
                  <a:lnTo>
                    <a:pt x="0" y="81860"/>
                  </a:lnTo>
                  <a:cubicBezTo>
                    <a:pt x="0" y="60150"/>
                    <a:pt x="8625" y="39328"/>
                    <a:pt x="23976" y="23976"/>
                  </a:cubicBezTo>
                  <a:cubicBezTo>
                    <a:pt x="39328" y="8625"/>
                    <a:pt x="60150" y="0"/>
                    <a:pt x="81860" y="0"/>
                  </a:cubicBezTo>
                  <a:close/>
                </a:path>
              </a:pathLst>
            </a:custGeom>
            <a:solidFill>
              <a:srgbClr val="1B294A"/>
            </a:solidFill>
          </p:spPr>
          <p:txBody>
            <a:bodyPr/>
            <a:lstStyle/>
            <a:p>
              <a:endParaRPr lang="en-US"/>
            </a:p>
          </p:txBody>
        </p:sp>
        <p:sp>
          <p:nvSpPr>
            <p:cNvPr id="4" name="TextBox 4"/>
            <p:cNvSpPr txBox="1"/>
            <p:nvPr/>
          </p:nvSpPr>
          <p:spPr>
            <a:xfrm>
              <a:off x="0" y="-38100"/>
              <a:ext cx="398537" cy="1616473"/>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8172857" y="760131"/>
            <a:ext cx="10875274" cy="9355012"/>
            <a:chOff x="0" y="0"/>
            <a:chExt cx="2864270" cy="2463871"/>
          </a:xfrm>
        </p:grpSpPr>
        <p:sp>
          <p:nvSpPr>
            <p:cNvPr id="6" name="Freeform 6"/>
            <p:cNvSpPr/>
            <p:nvPr/>
          </p:nvSpPr>
          <p:spPr>
            <a:xfrm>
              <a:off x="0" y="0"/>
              <a:ext cx="2864270" cy="2463872"/>
            </a:xfrm>
            <a:custGeom>
              <a:avLst/>
              <a:gdLst/>
              <a:ahLst/>
              <a:cxnLst/>
              <a:rect l="l" t="t" r="r" b="b"/>
              <a:pathLst>
                <a:path w="2864270" h="2463872">
                  <a:moveTo>
                    <a:pt x="0" y="0"/>
                  </a:moveTo>
                  <a:lnTo>
                    <a:pt x="2864270" y="0"/>
                  </a:lnTo>
                  <a:lnTo>
                    <a:pt x="2864270" y="2463872"/>
                  </a:lnTo>
                  <a:lnTo>
                    <a:pt x="0" y="2463872"/>
                  </a:lnTo>
                  <a:close/>
                </a:path>
              </a:pathLst>
            </a:custGeom>
            <a:solidFill>
              <a:srgbClr val="1B294A"/>
            </a:solidFill>
          </p:spPr>
          <p:txBody>
            <a:bodyPr/>
            <a:lstStyle/>
            <a:p>
              <a:endParaRPr lang="en-US"/>
            </a:p>
          </p:txBody>
        </p:sp>
        <p:sp>
          <p:nvSpPr>
            <p:cNvPr id="7" name="TextBox 7"/>
            <p:cNvSpPr txBox="1"/>
            <p:nvPr/>
          </p:nvSpPr>
          <p:spPr>
            <a:xfrm>
              <a:off x="0" y="-38100"/>
              <a:ext cx="2864270" cy="2501971"/>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879346" y="1375753"/>
            <a:ext cx="6943818" cy="1287145"/>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M415: PRE-EXISTING MEDICAL DEVICES</a:t>
            </a:r>
          </a:p>
        </p:txBody>
      </p:sp>
      <p:sp>
        <p:nvSpPr>
          <p:cNvPr id="9" name="TextBox 9"/>
          <p:cNvSpPr txBox="1"/>
          <p:nvPr/>
        </p:nvSpPr>
        <p:spPr>
          <a:xfrm>
            <a:off x="699596" y="3595654"/>
            <a:ext cx="7082269" cy="2050416"/>
          </a:xfrm>
          <a:prstGeom prst="rect">
            <a:avLst/>
          </a:prstGeom>
        </p:spPr>
        <p:txBody>
          <a:bodyPr lIns="0" tIns="0" rIns="0" bIns="0" rtlCol="0" anchor="t">
            <a:spAutoFit/>
          </a:bodyPr>
          <a:lstStyle/>
          <a:p>
            <a:pPr marL="755647" lvl="1" indent="-377824" algn="l">
              <a:lnSpc>
                <a:spcPts val="5529"/>
              </a:lnSpc>
              <a:buFont typeface="Arial"/>
              <a:buChar char="•"/>
            </a:pPr>
            <a:r>
              <a:rPr lang="en-US" sz="3499">
                <a:solidFill>
                  <a:srgbClr val="1B294A"/>
                </a:solidFill>
                <a:latin typeface="Lato"/>
                <a:ea typeface="Lato"/>
                <a:cs typeface="Lato"/>
                <a:sym typeface="Lato"/>
              </a:rPr>
              <a:t>New flowchart added for care of an unresponsive ventricular assist device (VAD) patient care.</a:t>
            </a:r>
          </a:p>
        </p:txBody>
      </p:sp>
      <p:grpSp>
        <p:nvGrpSpPr>
          <p:cNvPr id="10" name="Group 10"/>
          <p:cNvGrpSpPr>
            <a:grpSpLocks noChangeAspect="1"/>
          </p:cNvGrpSpPr>
          <p:nvPr/>
        </p:nvGrpSpPr>
        <p:grpSpPr>
          <a:xfrm>
            <a:off x="9491087" y="514350"/>
            <a:ext cx="8238814" cy="9258300"/>
            <a:chOff x="0" y="0"/>
            <a:chExt cx="12205650" cy="13716000"/>
          </a:xfrm>
        </p:grpSpPr>
        <p:sp>
          <p:nvSpPr>
            <p:cNvPr id="11" name="Freeform 11" descr="A diagram of a medical procedure  AI-generated content may be incorrect."/>
            <p:cNvSpPr/>
            <p:nvPr/>
          </p:nvSpPr>
          <p:spPr>
            <a:xfrm>
              <a:off x="0" y="0"/>
              <a:ext cx="12205589" cy="13716000"/>
            </a:xfrm>
            <a:custGeom>
              <a:avLst/>
              <a:gdLst/>
              <a:ahLst/>
              <a:cxnLst/>
              <a:rect l="l" t="t" r="r" b="b"/>
              <a:pathLst>
                <a:path w="12205589" h="13716000">
                  <a:moveTo>
                    <a:pt x="0" y="0"/>
                  </a:moveTo>
                  <a:lnTo>
                    <a:pt x="12205589" y="0"/>
                  </a:lnTo>
                  <a:lnTo>
                    <a:pt x="12205589" y="13716000"/>
                  </a:lnTo>
                  <a:lnTo>
                    <a:pt x="0" y="13716000"/>
                  </a:lnTo>
                  <a:lnTo>
                    <a:pt x="0" y="0"/>
                  </a:lnTo>
                  <a:close/>
                </a:path>
              </a:pathLst>
            </a:custGeom>
            <a:blipFill>
              <a:blip r:embed="rId5"/>
              <a:stretch>
                <a:fillRect r="-8722" b="-53"/>
              </a:stretch>
            </a:blipFill>
          </p:spPr>
          <p:txBody>
            <a:bodyPr/>
            <a:lstStyle/>
            <a:p>
              <a:endParaRPr lang="en-US"/>
            </a:p>
          </p:txBody>
        </p:sp>
      </p:grpSp>
      <p:pic>
        <p:nvPicPr>
          <p:cNvPr id="17" name="Audio 16">
            <a:extLst>
              <a:ext uri="{FF2B5EF4-FFF2-40B4-BE49-F238E27FC236}">
                <a16:creationId xmlns:a16="http://schemas.microsoft.com/office/drawing/2014/main" id="{E90ADE42-ABC4-8CF7-C15B-46C19EAE401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9920"/>
    </mc:Choice>
    <mc:Fallback>
      <p:transition spd="slow" advTm="29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641729" y="-2284772"/>
            <a:ext cx="922966" cy="7951294"/>
            <a:chOff x="0" y="-38100"/>
            <a:chExt cx="243086" cy="1623194"/>
          </a:xfrm>
        </p:grpSpPr>
        <p:sp>
          <p:nvSpPr>
            <p:cNvPr id="3" name="Freeform 3"/>
            <p:cNvSpPr/>
            <p:nvPr/>
          </p:nvSpPr>
          <p:spPr>
            <a:xfrm>
              <a:off x="8780" y="29531"/>
              <a:ext cx="234306" cy="1555563"/>
            </a:xfrm>
            <a:custGeom>
              <a:avLst/>
              <a:gdLst/>
              <a:ahLst/>
              <a:cxnLst/>
              <a:rect l="l" t="t" r="r" b="b"/>
              <a:pathLst>
                <a:path w="234306" h="1555563">
                  <a:moveTo>
                    <a:pt x="117153" y="0"/>
                  </a:moveTo>
                  <a:lnTo>
                    <a:pt x="117153" y="0"/>
                  </a:lnTo>
                  <a:cubicBezTo>
                    <a:pt x="181855" y="0"/>
                    <a:pt x="234306" y="52451"/>
                    <a:pt x="234306" y="117153"/>
                  </a:cubicBezTo>
                  <a:lnTo>
                    <a:pt x="234306" y="1438410"/>
                  </a:lnTo>
                  <a:cubicBezTo>
                    <a:pt x="234306" y="1503112"/>
                    <a:pt x="181855" y="1555563"/>
                    <a:pt x="117153" y="1555563"/>
                  </a:cubicBezTo>
                  <a:lnTo>
                    <a:pt x="117153" y="1555563"/>
                  </a:lnTo>
                  <a:cubicBezTo>
                    <a:pt x="52451" y="1555563"/>
                    <a:pt x="0" y="1503112"/>
                    <a:pt x="0" y="1438410"/>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1593663"/>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234005" y="4821279"/>
            <a:ext cx="10875274" cy="1232716"/>
            <a:chOff x="0" y="0"/>
            <a:chExt cx="2864270" cy="324666"/>
          </a:xfrm>
        </p:grpSpPr>
        <p:sp>
          <p:nvSpPr>
            <p:cNvPr id="6" name="Freeform 6"/>
            <p:cNvSpPr/>
            <p:nvPr/>
          </p:nvSpPr>
          <p:spPr>
            <a:xfrm>
              <a:off x="0" y="0"/>
              <a:ext cx="2864270" cy="324666"/>
            </a:xfrm>
            <a:custGeom>
              <a:avLst/>
              <a:gdLst/>
              <a:ahLst/>
              <a:cxnLst/>
              <a:rect l="l" t="t" r="r" b="b"/>
              <a:pathLst>
                <a:path w="2864270" h="324666">
                  <a:moveTo>
                    <a:pt x="0" y="0"/>
                  </a:moveTo>
                  <a:lnTo>
                    <a:pt x="2864270" y="0"/>
                  </a:lnTo>
                  <a:lnTo>
                    <a:pt x="2864270" y="324666"/>
                  </a:lnTo>
                  <a:lnTo>
                    <a:pt x="0" y="324666"/>
                  </a:lnTo>
                  <a:close/>
                </a:path>
              </a:pathLst>
            </a:custGeom>
            <a:solidFill>
              <a:srgbClr val="1B294A"/>
            </a:solidFill>
          </p:spPr>
          <p:txBody>
            <a:bodyPr/>
            <a:lstStyle/>
            <a:p>
              <a:endParaRPr lang="en-US"/>
            </a:p>
          </p:txBody>
        </p:sp>
        <p:sp>
          <p:nvSpPr>
            <p:cNvPr id="7" name="TextBox 7"/>
            <p:cNvSpPr txBox="1"/>
            <p:nvPr/>
          </p:nvSpPr>
          <p:spPr>
            <a:xfrm>
              <a:off x="0" y="-38100"/>
              <a:ext cx="2864270" cy="362766"/>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1195321" y="1359247"/>
            <a:ext cx="13906964"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S504: EYE INJURIES</a:t>
            </a:r>
          </a:p>
        </p:txBody>
      </p:sp>
      <p:sp>
        <p:nvSpPr>
          <p:cNvPr id="9" name="TextBox 9"/>
          <p:cNvSpPr txBox="1"/>
          <p:nvPr/>
        </p:nvSpPr>
        <p:spPr>
          <a:xfrm>
            <a:off x="1210561" y="2912152"/>
            <a:ext cx="12298230" cy="2128521"/>
          </a:xfrm>
          <a:prstGeom prst="rect">
            <a:avLst/>
          </a:prstGeom>
        </p:spPr>
        <p:txBody>
          <a:bodyPr lIns="0" tIns="0" rIns="0" bIns="0" rtlCol="0" anchor="t">
            <a:spAutoFit/>
          </a:bodyPr>
          <a:lstStyle/>
          <a:p>
            <a:pPr marL="755647" lvl="1" indent="-377824" algn="l">
              <a:lnSpc>
                <a:spcPts val="5739"/>
              </a:lnSpc>
              <a:buFont typeface="Arial"/>
              <a:buChar char="•"/>
            </a:pPr>
            <a:r>
              <a:rPr lang="en-US" sz="3499">
                <a:solidFill>
                  <a:srgbClr val="1B294A"/>
                </a:solidFill>
                <a:latin typeface="Lato"/>
                <a:ea typeface="Lato"/>
                <a:cs typeface="Lato"/>
                <a:sym typeface="Lato"/>
              </a:rPr>
              <a:t>Clarified language.</a:t>
            </a:r>
          </a:p>
          <a:p>
            <a:pPr marL="755647" lvl="1" indent="-377824" algn="l">
              <a:lnSpc>
                <a:spcPts val="5739"/>
              </a:lnSpc>
              <a:buFont typeface="Arial"/>
              <a:buChar char="•"/>
            </a:pPr>
            <a:r>
              <a:rPr lang="en-US" sz="3499">
                <a:solidFill>
                  <a:srgbClr val="1B294A"/>
                </a:solidFill>
                <a:latin typeface="Lato"/>
                <a:ea typeface="Lato"/>
                <a:cs typeface="Lato"/>
                <a:sym typeface="Lato"/>
              </a:rPr>
              <a:t>Added a timeframe for eye irrigation: at least 15 minutes.</a:t>
            </a:r>
          </a:p>
          <a:p>
            <a:pPr algn="l">
              <a:lnSpc>
                <a:spcPts val="5739"/>
              </a:lnSpc>
            </a:pPr>
            <a:endParaRPr lang="en-US" sz="3499">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8EA2C6A6-3B90-6F4B-D619-FFDF47FFAB9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360"/>
    </mc:Choice>
    <mc:Fallback>
      <p:transition spd="slow" advTm="123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041628" y="-1894276"/>
            <a:ext cx="889629" cy="7203641"/>
            <a:chOff x="0" y="-38100"/>
            <a:chExt cx="234306" cy="1365616"/>
          </a:xfrm>
        </p:grpSpPr>
        <p:sp>
          <p:nvSpPr>
            <p:cNvPr id="3" name="Freeform 3"/>
            <p:cNvSpPr/>
            <p:nvPr/>
          </p:nvSpPr>
          <p:spPr>
            <a:xfrm>
              <a:off x="0" y="27424"/>
              <a:ext cx="234306" cy="1300092"/>
            </a:xfrm>
            <a:custGeom>
              <a:avLst/>
              <a:gdLst/>
              <a:ahLst/>
              <a:cxnLst/>
              <a:rect l="l" t="t" r="r" b="b"/>
              <a:pathLst>
                <a:path w="234306" h="1300092">
                  <a:moveTo>
                    <a:pt x="117153" y="0"/>
                  </a:moveTo>
                  <a:lnTo>
                    <a:pt x="117153" y="0"/>
                  </a:lnTo>
                  <a:cubicBezTo>
                    <a:pt x="181855" y="0"/>
                    <a:pt x="234306" y="52451"/>
                    <a:pt x="234306" y="117153"/>
                  </a:cubicBezTo>
                  <a:lnTo>
                    <a:pt x="234306" y="1182939"/>
                  </a:lnTo>
                  <a:cubicBezTo>
                    <a:pt x="234306" y="1247641"/>
                    <a:pt x="181855" y="1300092"/>
                    <a:pt x="117153" y="1300092"/>
                  </a:cubicBezTo>
                  <a:lnTo>
                    <a:pt x="117153" y="1300092"/>
                  </a:lnTo>
                  <a:cubicBezTo>
                    <a:pt x="52451" y="1300092"/>
                    <a:pt x="0" y="1247641"/>
                    <a:pt x="0" y="1182939"/>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1338192"/>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259987" y="4847261"/>
            <a:ext cx="10875274" cy="1180752"/>
            <a:chOff x="0" y="0"/>
            <a:chExt cx="2864270" cy="310980"/>
          </a:xfrm>
        </p:grpSpPr>
        <p:sp>
          <p:nvSpPr>
            <p:cNvPr id="6" name="Freeform 6"/>
            <p:cNvSpPr/>
            <p:nvPr/>
          </p:nvSpPr>
          <p:spPr>
            <a:xfrm>
              <a:off x="0" y="0"/>
              <a:ext cx="2864270" cy="310980"/>
            </a:xfrm>
            <a:custGeom>
              <a:avLst/>
              <a:gdLst/>
              <a:ahLst/>
              <a:cxnLst/>
              <a:rect l="l" t="t" r="r" b="b"/>
              <a:pathLst>
                <a:path w="2864270" h="310980">
                  <a:moveTo>
                    <a:pt x="0" y="0"/>
                  </a:moveTo>
                  <a:lnTo>
                    <a:pt x="2864270" y="0"/>
                  </a:lnTo>
                  <a:lnTo>
                    <a:pt x="2864270" y="310980"/>
                  </a:lnTo>
                  <a:lnTo>
                    <a:pt x="0" y="310980"/>
                  </a:lnTo>
                  <a:close/>
                </a:path>
              </a:pathLst>
            </a:custGeom>
            <a:solidFill>
              <a:srgbClr val="1B294A"/>
            </a:solidFill>
          </p:spPr>
          <p:txBody>
            <a:bodyPr/>
            <a:lstStyle/>
            <a:p>
              <a:endParaRPr lang="en-US"/>
            </a:p>
          </p:txBody>
        </p:sp>
        <p:sp>
          <p:nvSpPr>
            <p:cNvPr id="7" name="TextBox 7"/>
            <p:cNvSpPr txBox="1"/>
            <p:nvPr/>
          </p:nvSpPr>
          <p:spPr>
            <a:xfrm>
              <a:off x="0" y="-38100"/>
              <a:ext cx="2864270" cy="349080"/>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1210561" y="1392584"/>
            <a:ext cx="13906964"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S508: EPISTAXIS</a:t>
            </a:r>
          </a:p>
        </p:txBody>
      </p:sp>
      <p:sp>
        <p:nvSpPr>
          <p:cNvPr id="9" name="TextBox 9"/>
          <p:cNvSpPr txBox="1"/>
          <p:nvPr/>
        </p:nvSpPr>
        <p:spPr>
          <a:xfrm>
            <a:off x="1210561" y="2931202"/>
            <a:ext cx="14342138" cy="4943084"/>
          </a:xfrm>
          <a:prstGeom prst="rect">
            <a:avLst/>
          </a:prstGeom>
        </p:spPr>
        <p:txBody>
          <a:bodyPr lIns="0" tIns="0" rIns="0" bIns="0" rtlCol="0" anchor="t">
            <a:spAutoFit/>
          </a:bodyPr>
          <a:lstStyle/>
          <a:p>
            <a:pPr marL="755647" lvl="1" indent="-377824" algn="l">
              <a:lnSpc>
                <a:spcPts val="5564"/>
              </a:lnSpc>
              <a:buFont typeface="Arial"/>
              <a:buChar char="•"/>
            </a:pPr>
            <a:r>
              <a:rPr lang="en-US" sz="3499" dirty="0">
                <a:solidFill>
                  <a:srgbClr val="1B294A"/>
                </a:solidFill>
                <a:latin typeface="Lato"/>
                <a:ea typeface="Lato"/>
                <a:cs typeface="Lato"/>
                <a:sym typeface="Lato"/>
              </a:rPr>
              <a:t>Added option of using TXA via atomizer device as a second line treatment if initial medications unsuccessful.</a:t>
            </a:r>
          </a:p>
          <a:p>
            <a:pPr marL="1749423" lvl="3" indent="-457200">
              <a:lnSpc>
                <a:spcPts val="5564"/>
              </a:lnSpc>
              <a:buFont typeface="Wingdings" panose="05000000000000000000" pitchFamily="2" charset="2"/>
              <a:buChar char="§"/>
            </a:pPr>
            <a:r>
              <a:rPr lang="en-US" sz="3499" dirty="0">
                <a:solidFill>
                  <a:srgbClr val="1B294A"/>
                </a:solidFill>
                <a:latin typeface="Lato"/>
                <a:ea typeface="Lato"/>
                <a:cs typeface="Lato"/>
                <a:sym typeface="Lato"/>
              </a:rPr>
              <a:t>Take undiluted contents of vial and put into syringe.</a:t>
            </a:r>
          </a:p>
          <a:p>
            <a:pPr marL="1749423" lvl="3" indent="-457200">
              <a:lnSpc>
                <a:spcPts val="5564"/>
              </a:lnSpc>
              <a:buFont typeface="Wingdings" panose="05000000000000000000" pitchFamily="2" charset="2"/>
              <a:buChar char="§"/>
            </a:pPr>
            <a:r>
              <a:rPr lang="en-US" sz="3499" dirty="0">
                <a:solidFill>
                  <a:srgbClr val="1B294A"/>
                </a:solidFill>
                <a:latin typeface="Lato"/>
                <a:ea typeface="Lato"/>
                <a:cs typeface="Lato"/>
                <a:sym typeface="Lato"/>
              </a:rPr>
              <a:t>Using atomizer attachment, instill 0.5mL into the bleeding nostril.</a:t>
            </a:r>
          </a:p>
          <a:p>
            <a:pPr marL="755647" lvl="1" indent="-377824" algn="l">
              <a:lnSpc>
                <a:spcPts val="5564"/>
              </a:lnSpc>
              <a:buFont typeface="Arial"/>
              <a:buChar char="•"/>
            </a:pPr>
            <a:r>
              <a:rPr lang="en-US" sz="3499" dirty="0">
                <a:solidFill>
                  <a:srgbClr val="1B294A"/>
                </a:solidFill>
                <a:latin typeface="Lato"/>
                <a:ea typeface="Lato"/>
                <a:cs typeface="Lato"/>
                <a:sym typeface="Lato"/>
              </a:rPr>
              <a:t>Continue to use nasal clips throughout.</a:t>
            </a:r>
          </a:p>
          <a:p>
            <a:pPr algn="l">
              <a:lnSpc>
                <a:spcPts val="5564"/>
              </a:lnSpc>
            </a:pPr>
            <a:endParaRPr lang="en-US" sz="3499" dirty="0">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C232F1F9-9AB3-8071-87C4-FC8585F5365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7900"/>
    </mc:Choice>
    <mc:Fallback>
      <p:transition spd="slow" advTm="379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162416" y="-2830883"/>
            <a:ext cx="889629" cy="9076854"/>
            <a:chOff x="0" y="-38100"/>
            <a:chExt cx="234306" cy="2043979"/>
          </a:xfrm>
        </p:grpSpPr>
        <p:sp>
          <p:nvSpPr>
            <p:cNvPr id="3" name="Freeform 3"/>
            <p:cNvSpPr/>
            <p:nvPr/>
          </p:nvSpPr>
          <p:spPr>
            <a:xfrm>
              <a:off x="0" y="32574"/>
              <a:ext cx="234306" cy="1973305"/>
            </a:xfrm>
            <a:custGeom>
              <a:avLst/>
              <a:gdLst/>
              <a:ahLst/>
              <a:cxnLst/>
              <a:rect l="l" t="t" r="r" b="b"/>
              <a:pathLst>
                <a:path w="234306" h="1973305">
                  <a:moveTo>
                    <a:pt x="117153" y="0"/>
                  </a:moveTo>
                  <a:lnTo>
                    <a:pt x="117153" y="0"/>
                  </a:lnTo>
                  <a:cubicBezTo>
                    <a:pt x="181855" y="0"/>
                    <a:pt x="234306" y="52451"/>
                    <a:pt x="234306" y="117153"/>
                  </a:cubicBezTo>
                  <a:lnTo>
                    <a:pt x="234306" y="1856152"/>
                  </a:lnTo>
                  <a:cubicBezTo>
                    <a:pt x="234306" y="1920853"/>
                    <a:pt x="181855" y="1973305"/>
                    <a:pt x="117153" y="1973305"/>
                  </a:cubicBezTo>
                  <a:lnTo>
                    <a:pt x="117153" y="1973305"/>
                  </a:lnTo>
                  <a:cubicBezTo>
                    <a:pt x="52451" y="1973305"/>
                    <a:pt x="0" y="1920853"/>
                    <a:pt x="0" y="1856152"/>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2011404"/>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182041" y="4769315"/>
            <a:ext cx="10875274" cy="1336644"/>
            <a:chOff x="0" y="0"/>
            <a:chExt cx="2864270" cy="352038"/>
          </a:xfrm>
        </p:grpSpPr>
        <p:sp>
          <p:nvSpPr>
            <p:cNvPr id="6" name="Freeform 6"/>
            <p:cNvSpPr/>
            <p:nvPr/>
          </p:nvSpPr>
          <p:spPr>
            <a:xfrm>
              <a:off x="0" y="0"/>
              <a:ext cx="2864270" cy="352038"/>
            </a:xfrm>
            <a:custGeom>
              <a:avLst/>
              <a:gdLst/>
              <a:ahLst/>
              <a:cxnLst/>
              <a:rect l="l" t="t" r="r" b="b"/>
              <a:pathLst>
                <a:path w="2864270" h="352038">
                  <a:moveTo>
                    <a:pt x="0" y="0"/>
                  </a:moveTo>
                  <a:lnTo>
                    <a:pt x="2864270" y="0"/>
                  </a:lnTo>
                  <a:lnTo>
                    <a:pt x="2864270" y="352038"/>
                  </a:lnTo>
                  <a:lnTo>
                    <a:pt x="0" y="352038"/>
                  </a:lnTo>
                  <a:close/>
                </a:path>
              </a:pathLst>
            </a:custGeom>
            <a:solidFill>
              <a:srgbClr val="1B294A"/>
            </a:solidFill>
          </p:spPr>
          <p:txBody>
            <a:bodyPr/>
            <a:lstStyle/>
            <a:p>
              <a:endParaRPr lang="en-US"/>
            </a:p>
          </p:txBody>
        </p:sp>
        <p:sp>
          <p:nvSpPr>
            <p:cNvPr id="7" name="TextBox 7"/>
            <p:cNvSpPr txBox="1"/>
            <p:nvPr/>
          </p:nvSpPr>
          <p:spPr>
            <a:xfrm>
              <a:off x="0" y="-38100"/>
              <a:ext cx="2864270" cy="390138"/>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762000" y="1392584"/>
            <a:ext cx="13906964"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P601: PEDS VF/VT ARREST </a:t>
            </a:r>
          </a:p>
        </p:txBody>
      </p:sp>
      <p:sp>
        <p:nvSpPr>
          <p:cNvPr id="9" name="TextBox 9"/>
          <p:cNvSpPr txBox="1"/>
          <p:nvPr/>
        </p:nvSpPr>
        <p:spPr>
          <a:xfrm>
            <a:off x="1210561" y="2912152"/>
            <a:ext cx="14567315" cy="2749868"/>
          </a:xfrm>
          <a:prstGeom prst="rect">
            <a:avLst/>
          </a:prstGeom>
        </p:spPr>
        <p:txBody>
          <a:bodyPr lIns="0" tIns="0" rIns="0" bIns="0" rtlCol="0" anchor="t">
            <a:spAutoFit/>
          </a:bodyPr>
          <a:lstStyle/>
          <a:p>
            <a:pPr marL="755647" lvl="1" indent="-377824" algn="l">
              <a:lnSpc>
                <a:spcPts val="5704"/>
              </a:lnSpc>
              <a:buFont typeface="Arial"/>
              <a:buChar char="•"/>
            </a:pPr>
            <a:r>
              <a:rPr lang="en-US" sz="3499">
                <a:solidFill>
                  <a:srgbClr val="1B294A"/>
                </a:solidFill>
                <a:latin typeface="Lato"/>
                <a:ea typeface="Lato"/>
                <a:cs typeface="Lato"/>
                <a:sym typeface="Lato"/>
              </a:rPr>
              <a:t>Added “After resuscitation has been initiated, arrange for early transport and notify receiving hospital.”</a:t>
            </a:r>
          </a:p>
          <a:p>
            <a:pPr marL="755647" lvl="1" indent="-377824" algn="l">
              <a:lnSpc>
                <a:spcPts val="5704"/>
              </a:lnSpc>
              <a:buFont typeface="Arial"/>
              <a:buChar char="•"/>
            </a:pPr>
            <a:r>
              <a:rPr lang="en-US" sz="3499">
                <a:solidFill>
                  <a:srgbClr val="1B294A"/>
                </a:solidFill>
                <a:latin typeface="Lato"/>
                <a:ea typeface="Lato"/>
                <a:cs typeface="Lato"/>
                <a:sym typeface="Lato"/>
              </a:rPr>
              <a:t>VF/VT is a rare occurrence in children.</a:t>
            </a:r>
          </a:p>
          <a:p>
            <a:pPr algn="l">
              <a:lnSpc>
                <a:spcPts val="4479"/>
              </a:lnSpc>
            </a:pPr>
            <a:endParaRPr lang="en-US" sz="3499">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CEF10256-81CD-1786-EEC6-8826C48270F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1680"/>
    </mc:Choice>
    <mc:Fallback>
      <p:transition spd="slow" advTm="216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031686" y="-1683356"/>
            <a:ext cx="889629" cy="6781801"/>
            <a:chOff x="0" y="0"/>
            <a:chExt cx="234306" cy="1338006"/>
          </a:xfrm>
        </p:grpSpPr>
        <p:sp>
          <p:nvSpPr>
            <p:cNvPr id="3" name="Freeform 3"/>
            <p:cNvSpPr/>
            <p:nvPr/>
          </p:nvSpPr>
          <p:spPr>
            <a:xfrm>
              <a:off x="0" y="0"/>
              <a:ext cx="234306" cy="1338006"/>
            </a:xfrm>
            <a:custGeom>
              <a:avLst/>
              <a:gdLst/>
              <a:ahLst/>
              <a:cxnLst/>
              <a:rect l="l" t="t" r="r" b="b"/>
              <a:pathLst>
                <a:path w="234306" h="1338006">
                  <a:moveTo>
                    <a:pt x="117153" y="0"/>
                  </a:moveTo>
                  <a:lnTo>
                    <a:pt x="117153" y="0"/>
                  </a:lnTo>
                  <a:cubicBezTo>
                    <a:pt x="181855" y="0"/>
                    <a:pt x="234306" y="52451"/>
                    <a:pt x="234306" y="117153"/>
                  </a:cubicBezTo>
                  <a:lnTo>
                    <a:pt x="234306" y="1220853"/>
                  </a:lnTo>
                  <a:cubicBezTo>
                    <a:pt x="234306" y="1285555"/>
                    <a:pt x="181855" y="1338006"/>
                    <a:pt x="117153" y="1338006"/>
                  </a:cubicBezTo>
                  <a:lnTo>
                    <a:pt x="117153" y="1338006"/>
                  </a:lnTo>
                  <a:cubicBezTo>
                    <a:pt x="52451" y="1338006"/>
                    <a:pt x="0" y="1285555"/>
                    <a:pt x="0" y="1220853"/>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1376106"/>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1922222" y="4509496"/>
            <a:ext cx="10875274" cy="1856281"/>
            <a:chOff x="0" y="0"/>
            <a:chExt cx="2864270" cy="488897"/>
          </a:xfrm>
        </p:grpSpPr>
        <p:sp>
          <p:nvSpPr>
            <p:cNvPr id="6" name="Freeform 6"/>
            <p:cNvSpPr/>
            <p:nvPr/>
          </p:nvSpPr>
          <p:spPr>
            <a:xfrm>
              <a:off x="0" y="0"/>
              <a:ext cx="2864270" cy="488897"/>
            </a:xfrm>
            <a:custGeom>
              <a:avLst/>
              <a:gdLst/>
              <a:ahLst/>
              <a:cxnLst/>
              <a:rect l="l" t="t" r="r" b="b"/>
              <a:pathLst>
                <a:path w="2864270" h="488897">
                  <a:moveTo>
                    <a:pt x="0" y="0"/>
                  </a:moveTo>
                  <a:lnTo>
                    <a:pt x="2864270" y="0"/>
                  </a:lnTo>
                  <a:lnTo>
                    <a:pt x="2864270" y="488897"/>
                  </a:lnTo>
                  <a:lnTo>
                    <a:pt x="0" y="488897"/>
                  </a:lnTo>
                  <a:close/>
                </a:path>
              </a:pathLst>
            </a:custGeom>
            <a:solidFill>
              <a:srgbClr val="1B294A"/>
            </a:solidFill>
          </p:spPr>
          <p:txBody>
            <a:bodyPr/>
            <a:lstStyle/>
            <a:p>
              <a:endParaRPr lang="en-US"/>
            </a:p>
          </p:txBody>
        </p:sp>
        <p:sp>
          <p:nvSpPr>
            <p:cNvPr id="7" name="TextBox 7"/>
            <p:cNvSpPr txBox="1"/>
            <p:nvPr/>
          </p:nvSpPr>
          <p:spPr>
            <a:xfrm>
              <a:off x="0" y="-38100"/>
              <a:ext cx="2864270" cy="526997"/>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685800" y="1383088"/>
            <a:ext cx="4754826"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NEW PROTOCOLS</a:t>
            </a:r>
          </a:p>
        </p:txBody>
      </p:sp>
      <p:sp>
        <p:nvSpPr>
          <p:cNvPr id="9" name="TextBox 9"/>
          <p:cNvSpPr txBox="1"/>
          <p:nvPr/>
        </p:nvSpPr>
        <p:spPr>
          <a:xfrm>
            <a:off x="1210561" y="2912152"/>
            <a:ext cx="12298230" cy="4197668"/>
          </a:xfrm>
          <a:prstGeom prst="rect">
            <a:avLst/>
          </a:prstGeom>
        </p:spPr>
        <p:txBody>
          <a:bodyPr lIns="0" tIns="0" rIns="0" bIns="0" rtlCol="0" anchor="t">
            <a:spAutoFit/>
          </a:bodyPr>
          <a:lstStyle/>
          <a:p>
            <a:pPr marL="755647" lvl="1" indent="-377824" algn="l">
              <a:lnSpc>
                <a:spcPts val="5704"/>
              </a:lnSpc>
              <a:buFont typeface="Arial"/>
              <a:buChar char="•"/>
            </a:pPr>
            <a:r>
              <a:rPr lang="en-US" sz="3499">
                <a:solidFill>
                  <a:srgbClr val="1B294A"/>
                </a:solidFill>
                <a:latin typeface="Lato"/>
                <a:ea typeface="Lato"/>
                <a:cs typeface="Lato"/>
                <a:sym typeface="Lato"/>
              </a:rPr>
              <a:t>SB212: Crashing Patient</a:t>
            </a:r>
          </a:p>
          <a:p>
            <a:pPr marL="755647" lvl="1" indent="-377824" algn="l">
              <a:lnSpc>
                <a:spcPts val="5704"/>
              </a:lnSpc>
              <a:buFont typeface="Arial"/>
              <a:buChar char="•"/>
            </a:pPr>
            <a:r>
              <a:rPr lang="en-US" sz="3499">
                <a:solidFill>
                  <a:srgbClr val="1B294A"/>
                </a:solidFill>
                <a:latin typeface="Lato"/>
                <a:ea typeface="Lato"/>
                <a:cs typeface="Lato"/>
                <a:sym typeface="Lato"/>
              </a:rPr>
              <a:t>M420: Opiate Withdrawal</a:t>
            </a:r>
          </a:p>
          <a:p>
            <a:pPr marL="755647" lvl="1" indent="-377824" algn="l">
              <a:lnSpc>
                <a:spcPts val="5704"/>
              </a:lnSpc>
              <a:buFont typeface="Arial"/>
              <a:buChar char="•"/>
            </a:pPr>
            <a:r>
              <a:rPr lang="en-US" sz="3499">
                <a:solidFill>
                  <a:srgbClr val="1B294A"/>
                </a:solidFill>
                <a:latin typeface="Lato"/>
                <a:ea typeface="Lato"/>
                <a:cs typeface="Lato"/>
                <a:sym typeface="Lato"/>
              </a:rPr>
              <a:t>S503: Superficial TXA</a:t>
            </a:r>
          </a:p>
          <a:p>
            <a:pPr marL="755647" lvl="1" indent="-377824" algn="l">
              <a:lnSpc>
                <a:spcPts val="5704"/>
              </a:lnSpc>
              <a:buFont typeface="Arial"/>
              <a:buChar char="•"/>
            </a:pPr>
            <a:r>
              <a:rPr lang="en-US" sz="3499">
                <a:solidFill>
                  <a:srgbClr val="1B294A"/>
                </a:solidFill>
                <a:latin typeface="Lato"/>
                <a:ea typeface="Lato"/>
                <a:cs typeface="Lato"/>
                <a:sym typeface="Lato"/>
              </a:rPr>
              <a:t>T700: Blood and Blood Product Administration</a:t>
            </a:r>
          </a:p>
          <a:p>
            <a:pPr marL="755647" lvl="1" indent="-377824" algn="l">
              <a:lnSpc>
                <a:spcPts val="5704"/>
              </a:lnSpc>
              <a:buFont typeface="Arial"/>
              <a:buChar char="•"/>
            </a:pPr>
            <a:r>
              <a:rPr lang="en-US" sz="3499">
                <a:solidFill>
                  <a:srgbClr val="1B294A"/>
                </a:solidFill>
                <a:latin typeface="Lato"/>
                <a:ea typeface="Lato"/>
                <a:cs typeface="Lato"/>
                <a:sym typeface="Lato"/>
              </a:rPr>
              <a:t>T715: Ventilator Sedation</a:t>
            </a:r>
          </a:p>
          <a:p>
            <a:pPr algn="l">
              <a:lnSpc>
                <a:spcPts val="4479"/>
              </a:lnSpc>
            </a:pPr>
            <a:endParaRPr lang="en-US" sz="3499">
              <a:solidFill>
                <a:srgbClr val="1B294A"/>
              </a:solidFill>
              <a:latin typeface="Lato"/>
              <a:ea typeface="Lato"/>
              <a:cs typeface="Lato"/>
              <a:sym typeface="Lato"/>
            </a:endParaRPr>
          </a:p>
        </p:txBody>
      </p:sp>
      <p:pic>
        <p:nvPicPr>
          <p:cNvPr id="15" name="Audio 14">
            <a:extLst>
              <a:ext uri="{FF2B5EF4-FFF2-40B4-BE49-F238E27FC236}">
                <a16:creationId xmlns:a16="http://schemas.microsoft.com/office/drawing/2014/main" id="{6AB0F5F0-C761-38E4-3A49-1A4D97D8ED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6340"/>
    </mc:Choice>
    <mc:Fallback>
      <p:transition spd="slow" advTm="563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288984" y="-2635857"/>
            <a:ext cx="889629" cy="8686802"/>
            <a:chOff x="0" y="0"/>
            <a:chExt cx="234306" cy="1973304"/>
          </a:xfrm>
        </p:grpSpPr>
        <p:sp>
          <p:nvSpPr>
            <p:cNvPr id="3" name="Freeform 3"/>
            <p:cNvSpPr/>
            <p:nvPr/>
          </p:nvSpPr>
          <p:spPr>
            <a:xfrm>
              <a:off x="0" y="0"/>
              <a:ext cx="234306" cy="1973305"/>
            </a:xfrm>
            <a:custGeom>
              <a:avLst/>
              <a:gdLst/>
              <a:ahLst/>
              <a:cxnLst/>
              <a:rect l="l" t="t" r="r" b="b"/>
              <a:pathLst>
                <a:path w="234306" h="1973305">
                  <a:moveTo>
                    <a:pt x="117153" y="0"/>
                  </a:moveTo>
                  <a:lnTo>
                    <a:pt x="117153" y="0"/>
                  </a:lnTo>
                  <a:cubicBezTo>
                    <a:pt x="181855" y="0"/>
                    <a:pt x="234306" y="52451"/>
                    <a:pt x="234306" y="117153"/>
                  </a:cubicBezTo>
                  <a:lnTo>
                    <a:pt x="234306" y="1856152"/>
                  </a:lnTo>
                  <a:cubicBezTo>
                    <a:pt x="234306" y="1920853"/>
                    <a:pt x="181855" y="1973305"/>
                    <a:pt x="117153" y="1973305"/>
                  </a:cubicBezTo>
                  <a:lnTo>
                    <a:pt x="117153" y="1973305"/>
                  </a:lnTo>
                  <a:cubicBezTo>
                    <a:pt x="52451" y="1973305"/>
                    <a:pt x="0" y="1920853"/>
                    <a:pt x="0" y="1856152"/>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2011404"/>
            </a:xfrm>
            <a:prstGeom prst="rect">
              <a:avLst/>
            </a:prstGeom>
          </p:spPr>
          <p:txBody>
            <a:bodyPr lIns="50800" tIns="50800" rIns="50800" bIns="50800" rtlCol="0" anchor="ctr"/>
            <a:lstStyle/>
            <a:p>
              <a:pPr algn="l">
                <a:lnSpc>
                  <a:spcPts val="3080"/>
                </a:lnSpc>
              </a:pPr>
              <a:endParaRPr/>
            </a:p>
          </p:txBody>
        </p:sp>
      </p:grpSp>
      <p:sp>
        <p:nvSpPr>
          <p:cNvPr id="5" name="TextBox 5"/>
          <p:cNvSpPr txBox="1"/>
          <p:nvPr/>
        </p:nvSpPr>
        <p:spPr>
          <a:xfrm>
            <a:off x="762000" y="1392584"/>
            <a:ext cx="13906964"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P605: PEDIATRIC STRIDOR</a:t>
            </a:r>
          </a:p>
        </p:txBody>
      </p:sp>
      <p:sp>
        <p:nvSpPr>
          <p:cNvPr id="6" name="TextBox 6"/>
          <p:cNvSpPr txBox="1"/>
          <p:nvPr/>
        </p:nvSpPr>
        <p:spPr>
          <a:xfrm>
            <a:off x="517710" y="2872466"/>
            <a:ext cx="9145761" cy="6719634"/>
          </a:xfrm>
          <a:prstGeom prst="rect">
            <a:avLst/>
          </a:prstGeom>
        </p:spPr>
        <p:txBody>
          <a:bodyPr lIns="0" tIns="0" rIns="0" bIns="0" rtlCol="0" anchor="t">
            <a:spAutoFit/>
          </a:bodyPr>
          <a:lstStyle/>
          <a:p>
            <a:pPr marL="755647" lvl="1" indent="-377824" algn="l">
              <a:lnSpc>
                <a:spcPts val="5494"/>
              </a:lnSpc>
              <a:buFont typeface="Arial"/>
              <a:buChar char="•"/>
            </a:pPr>
            <a:r>
              <a:rPr lang="en-US" sz="3499">
                <a:solidFill>
                  <a:srgbClr val="1B294A"/>
                </a:solidFill>
                <a:latin typeface="Lato"/>
                <a:ea typeface="Lato"/>
                <a:cs typeface="Lato"/>
                <a:sym typeface="Lato"/>
              </a:rPr>
              <a:t>Inclusion criteria reorganized:</a:t>
            </a:r>
          </a:p>
          <a:p>
            <a:pPr algn="l">
              <a:lnSpc>
                <a:spcPts val="5494"/>
              </a:lnSpc>
            </a:pPr>
            <a:r>
              <a:rPr lang="en-US" sz="3499">
                <a:solidFill>
                  <a:srgbClr val="1B294A"/>
                </a:solidFill>
                <a:latin typeface="Lato"/>
                <a:ea typeface="Lato"/>
                <a:cs typeface="Lato"/>
                <a:sym typeface="Lato"/>
              </a:rPr>
              <a:t>        A. Age 6 months to 6 years. </a:t>
            </a:r>
          </a:p>
          <a:p>
            <a:pPr algn="l">
              <a:lnSpc>
                <a:spcPts val="5494"/>
              </a:lnSpc>
            </a:pPr>
            <a:r>
              <a:rPr lang="en-US" sz="3499">
                <a:solidFill>
                  <a:srgbClr val="1B294A"/>
                </a:solidFill>
                <a:latin typeface="Lato"/>
                <a:ea typeface="Lato"/>
                <a:cs typeface="Lato"/>
                <a:sym typeface="Lato"/>
              </a:rPr>
              <a:t>        B. Barky “seal” sounding cough. </a:t>
            </a:r>
          </a:p>
          <a:p>
            <a:pPr algn="l">
              <a:lnSpc>
                <a:spcPts val="5494"/>
              </a:lnSpc>
            </a:pPr>
            <a:r>
              <a:rPr lang="en-US" sz="3499">
                <a:solidFill>
                  <a:srgbClr val="1B294A"/>
                </a:solidFill>
                <a:latin typeface="Lato"/>
                <a:ea typeface="Lato"/>
                <a:cs typeface="Lato"/>
                <a:sym typeface="Lato"/>
              </a:rPr>
              <a:t>        C. Stridor at rest. </a:t>
            </a:r>
          </a:p>
          <a:p>
            <a:pPr algn="l">
              <a:lnSpc>
                <a:spcPts val="5494"/>
              </a:lnSpc>
            </a:pPr>
            <a:r>
              <a:rPr lang="en-US" sz="3499">
                <a:solidFill>
                  <a:srgbClr val="1B294A"/>
                </a:solidFill>
                <a:latin typeface="Lato"/>
                <a:ea typeface="Lato"/>
                <a:cs typeface="Lato"/>
                <a:sym typeface="Lato"/>
              </a:rPr>
              <a:t>        D. Retractions in chest or neck </a:t>
            </a:r>
          </a:p>
          <a:p>
            <a:pPr algn="l">
              <a:lnSpc>
                <a:spcPts val="5494"/>
              </a:lnSpc>
            </a:pPr>
            <a:r>
              <a:rPr lang="en-US" sz="3499">
                <a:solidFill>
                  <a:srgbClr val="1B294A"/>
                </a:solidFill>
                <a:latin typeface="Lato"/>
                <a:ea typeface="Lato"/>
                <a:cs typeface="Lato"/>
                <a:sym typeface="Lato"/>
              </a:rPr>
              <a:t>        E. May have fever and cold symptoms. </a:t>
            </a:r>
          </a:p>
          <a:p>
            <a:pPr algn="l">
              <a:lnSpc>
                <a:spcPts val="5494"/>
              </a:lnSpc>
            </a:pPr>
            <a:r>
              <a:rPr lang="en-US" sz="3499">
                <a:solidFill>
                  <a:srgbClr val="1B294A"/>
                </a:solidFill>
                <a:latin typeface="Lato"/>
                <a:ea typeface="Lato"/>
                <a:cs typeface="Lato"/>
                <a:sym typeface="Lato"/>
              </a:rPr>
              <a:t>        F. No history of foreign body aspiration. </a:t>
            </a:r>
          </a:p>
          <a:p>
            <a:pPr algn="l">
              <a:lnSpc>
                <a:spcPts val="5023"/>
              </a:lnSpc>
            </a:pPr>
            <a:endParaRPr lang="en-US" sz="3499">
              <a:solidFill>
                <a:srgbClr val="1B294A"/>
              </a:solidFill>
              <a:latin typeface="Lato"/>
              <a:ea typeface="Lato"/>
              <a:cs typeface="Lato"/>
              <a:sym typeface="Lato"/>
            </a:endParaRPr>
          </a:p>
          <a:p>
            <a:pPr algn="l">
              <a:lnSpc>
                <a:spcPts val="5023"/>
              </a:lnSpc>
            </a:pPr>
            <a:endParaRPr lang="en-US" sz="3499">
              <a:solidFill>
                <a:srgbClr val="1B294A"/>
              </a:solidFill>
              <a:latin typeface="Lato"/>
              <a:ea typeface="Lato"/>
              <a:cs typeface="Lato"/>
              <a:sym typeface="Lato"/>
            </a:endParaRPr>
          </a:p>
          <a:p>
            <a:pPr algn="l">
              <a:lnSpc>
                <a:spcPts val="5023"/>
              </a:lnSpc>
            </a:pPr>
            <a:endParaRPr lang="en-US" sz="3499">
              <a:solidFill>
                <a:srgbClr val="1B294A"/>
              </a:solidFill>
              <a:latin typeface="Lato"/>
              <a:ea typeface="Lato"/>
              <a:cs typeface="Lato"/>
              <a:sym typeface="Lato"/>
            </a:endParaRPr>
          </a:p>
        </p:txBody>
      </p:sp>
      <p:sp>
        <p:nvSpPr>
          <p:cNvPr id="7" name="TextBox 7"/>
          <p:cNvSpPr txBox="1"/>
          <p:nvPr/>
        </p:nvSpPr>
        <p:spPr>
          <a:xfrm>
            <a:off x="9897629" y="2872466"/>
            <a:ext cx="8210413" cy="7116128"/>
          </a:xfrm>
          <a:prstGeom prst="rect">
            <a:avLst/>
          </a:prstGeom>
        </p:spPr>
        <p:txBody>
          <a:bodyPr lIns="0" tIns="0" rIns="0" bIns="0" rtlCol="0" anchor="t">
            <a:spAutoFit/>
          </a:bodyPr>
          <a:lstStyle/>
          <a:p>
            <a:pPr marL="755647" lvl="1" indent="-377824" algn="l">
              <a:lnSpc>
                <a:spcPts val="5494"/>
              </a:lnSpc>
              <a:buFont typeface="Arial"/>
              <a:buChar char="•"/>
            </a:pPr>
            <a:r>
              <a:rPr lang="en-US" sz="3499">
                <a:solidFill>
                  <a:srgbClr val="1B294A"/>
                </a:solidFill>
                <a:latin typeface="Lato"/>
                <a:ea typeface="Lato"/>
                <a:cs typeface="Lato"/>
                <a:sym typeface="Lato"/>
              </a:rPr>
              <a:t>Differential diagnosis reorganized:</a:t>
            </a:r>
          </a:p>
          <a:p>
            <a:pPr algn="l">
              <a:lnSpc>
                <a:spcPts val="5494"/>
              </a:lnSpc>
            </a:pPr>
            <a:r>
              <a:rPr lang="en-US" sz="3499">
                <a:solidFill>
                  <a:srgbClr val="1B294A"/>
                </a:solidFill>
                <a:latin typeface="Lato"/>
                <a:ea typeface="Lato"/>
                <a:cs typeface="Lato"/>
                <a:sym typeface="Lato"/>
              </a:rPr>
              <a:t>        1. Croup</a:t>
            </a:r>
          </a:p>
          <a:p>
            <a:pPr algn="l">
              <a:lnSpc>
                <a:spcPts val="5494"/>
              </a:lnSpc>
            </a:pPr>
            <a:r>
              <a:rPr lang="en-US" sz="3499">
                <a:solidFill>
                  <a:srgbClr val="1B294A"/>
                </a:solidFill>
                <a:latin typeface="Lato"/>
                <a:ea typeface="Lato"/>
                <a:cs typeface="Lato"/>
                <a:sym typeface="Lato"/>
              </a:rPr>
              <a:t>        2. Foreign Body Aspiration</a:t>
            </a:r>
          </a:p>
          <a:p>
            <a:pPr algn="l">
              <a:lnSpc>
                <a:spcPts val="5494"/>
              </a:lnSpc>
            </a:pPr>
            <a:r>
              <a:rPr lang="en-US" sz="3499">
                <a:solidFill>
                  <a:srgbClr val="1B294A"/>
                </a:solidFill>
                <a:latin typeface="Lato"/>
                <a:ea typeface="Lato"/>
                <a:cs typeface="Lato"/>
                <a:sym typeface="Lato"/>
              </a:rPr>
              <a:t>        3. Epiglottitis</a:t>
            </a:r>
          </a:p>
          <a:p>
            <a:pPr algn="l">
              <a:lnSpc>
                <a:spcPts val="5494"/>
              </a:lnSpc>
            </a:pPr>
            <a:r>
              <a:rPr lang="en-US" sz="3499">
                <a:solidFill>
                  <a:srgbClr val="1B294A"/>
                </a:solidFill>
                <a:latin typeface="Lato"/>
                <a:ea typeface="Lato"/>
                <a:cs typeface="Lato"/>
                <a:sym typeface="Lato"/>
              </a:rPr>
              <a:t>        4. Bacterial tracheitis</a:t>
            </a:r>
          </a:p>
          <a:p>
            <a:pPr algn="l">
              <a:lnSpc>
                <a:spcPts val="5494"/>
              </a:lnSpc>
            </a:pPr>
            <a:r>
              <a:rPr lang="en-US" sz="3499">
                <a:solidFill>
                  <a:srgbClr val="1B294A"/>
                </a:solidFill>
                <a:latin typeface="Lato"/>
                <a:ea typeface="Lato"/>
                <a:cs typeface="Lato"/>
                <a:sym typeface="Lato"/>
              </a:rPr>
              <a:t>        5. Asthma</a:t>
            </a:r>
          </a:p>
          <a:p>
            <a:pPr algn="l">
              <a:lnSpc>
                <a:spcPts val="5494"/>
              </a:lnSpc>
            </a:pPr>
            <a:r>
              <a:rPr lang="en-US" sz="3499">
                <a:solidFill>
                  <a:srgbClr val="1B294A"/>
                </a:solidFill>
                <a:latin typeface="Lato"/>
                <a:ea typeface="Lato"/>
                <a:cs typeface="Lato"/>
                <a:sym typeface="Lato"/>
              </a:rPr>
              <a:t>        6. Anaphylaxis</a:t>
            </a:r>
          </a:p>
          <a:p>
            <a:pPr algn="l">
              <a:lnSpc>
                <a:spcPts val="4479"/>
              </a:lnSpc>
            </a:pPr>
            <a:endParaRPr lang="en-US" sz="3499">
              <a:solidFill>
                <a:srgbClr val="1B294A"/>
              </a:solidFill>
              <a:latin typeface="Lato"/>
              <a:ea typeface="Lato"/>
              <a:cs typeface="Lato"/>
              <a:sym typeface="Lato"/>
            </a:endParaRPr>
          </a:p>
          <a:p>
            <a:pPr algn="l">
              <a:lnSpc>
                <a:spcPts val="4479"/>
              </a:lnSpc>
            </a:pPr>
            <a:endParaRPr lang="en-US" sz="3499">
              <a:solidFill>
                <a:srgbClr val="1B294A"/>
              </a:solidFill>
              <a:latin typeface="Lato"/>
              <a:ea typeface="Lato"/>
              <a:cs typeface="Lato"/>
              <a:sym typeface="Lato"/>
            </a:endParaRPr>
          </a:p>
          <a:p>
            <a:pPr algn="l">
              <a:lnSpc>
                <a:spcPts val="4479"/>
              </a:lnSpc>
            </a:pPr>
            <a:endParaRPr lang="en-US" sz="3499">
              <a:solidFill>
                <a:srgbClr val="1B294A"/>
              </a:solidFill>
              <a:latin typeface="Lato"/>
              <a:ea typeface="Lato"/>
              <a:cs typeface="Lato"/>
              <a:sym typeface="Lato"/>
            </a:endParaRPr>
          </a:p>
          <a:p>
            <a:pPr algn="l">
              <a:lnSpc>
                <a:spcPts val="4479"/>
              </a:lnSpc>
            </a:pPr>
            <a:endParaRPr lang="en-US" sz="3499">
              <a:solidFill>
                <a:srgbClr val="1B294A"/>
              </a:solidFill>
              <a:latin typeface="Lato"/>
              <a:ea typeface="Lato"/>
              <a:cs typeface="Lato"/>
              <a:sym typeface="Lato"/>
            </a:endParaRPr>
          </a:p>
        </p:txBody>
      </p:sp>
      <p:pic>
        <p:nvPicPr>
          <p:cNvPr id="9" name="Audio 8">
            <a:extLst>
              <a:ext uri="{FF2B5EF4-FFF2-40B4-BE49-F238E27FC236}">
                <a16:creationId xmlns:a16="http://schemas.microsoft.com/office/drawing/2014/main" id="{9B75F19B-05CF-5C2C-6829-1039C2AC12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740"/>
    </mc:Choice>
    <mc:Fallback>
      <p:transition spd="slow" advTm="127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641286" y="-2216756"/>
            <a:ext cx="889629" cy="7848601"/>
            <a:chOff x="0" y="0"/>
            <a:chExt cx="234306" cy="1719794"/>
          </a:xfrm>
        </p:grpSpPr>
        <p:sp>
          <p:nvSpPr>
            <p:cNvPr id="3" name="Freeform 3"/>
            <p:cNvSpPr/>
            <p:nvPr/>
          </p:nvSpPr>
          <p:spPr>
            <a:xfrm>
              <a:off x="0" y="0"/>
              <a:ext cx="234306" cy="1719794"/>
            </a:xfrm>
            <a:custGeom>
              <a:avLst/>
              <a:gdLst/>
              <a:ahLst/>
              <a:cxnLst/>
              <a:rect l="l" t="t" r="r" b="b"/>
              <a:pathLst>
                <a:path w="234306" h="1719794">
                  <a:moveTo>
                    <a:pt x="117153" y="0"/>
                  </a:moveTo>
                  <a:lnTo>
                    <a:pt x="117153" y="0"/>
                  </a:lnTo>
                  <a:cubicBezTo>
                    <a:pt x="181855" y="0"/>
                    <a:pt x="234306" y="52451"/>
                    <a:pt x="234306" y="117153"/>
                  </a:cubicBezTo>
                  <a:lnTo>
                    <a:pt x="234306" y="1602641"/>
                  </a:lnTo>
                  <a:cubicBezTo>
                    <a:pt x="234306" y="1667343"/>
                    <a:pt x="181855" y="1719794"/>
                    <a:pt x="117153" y="1719794"/>
                  </a:cubicBezTo>
                  <a:lnTo>
                    <a:pt x="117153" y="1719794"/>
                  </a:lnTo>
                  <a:cubicBezTo>
                    <a:pt x="52451" y="1719794"/>
                    <a:pt x="0" y="1667343"/>
                    <a:pt x="0" y="1602641"/>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1757894"/>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251326" y="4838600"/>
            <a:ext cx="10875274" cy="1198074"/>
            <a:chOff x="0" y="0"/>
            <a:chExt cx="2864270" cy="315542"/>
          </a:xfrm>
        </p:grpSpPr>
        <p:sp>
          <p:nvSpPr>
            <p:cNvPr id="6" name="Freeform 6"/>
            <p:cNvSpPr/>
            <p:nvPr/>
          </p:nvSpPr>
          <p:spPr>
            <a:xfrm>
              <a:off x="0" y="0"/>
              <a:ext cx="2864270" cy="315542"/>
            </a:xfrm>
            <a:custGeom>
              <a:avLst/>
              <a:gdLst/>
              <a:ahLst/>
              <a:cxnLst/>
              <a:rect l="l" t="t" r="r" b="b"/>
              <a:pathLst>
                <a:path w="2864270" h="315542">
                  <a:moveTo>
                    <a:pt x="0" y="0"/>
                  </a:moveTo>
                  <a:lnTo>
                    <a:pt x="2864270" y="0"/>
                  </a:lnTo>
                  <a:lnTo>
                    <a:pt x="2864270" y="315542"/>
                  </a:lnTo>
                  <a:lnTo>
                    <a:pt x="0" y="315542"/>
                  </a:lnTo>
                  <a:close/>
                </a:path>
              </a:pathLst>
            </a:custGeom>
            <a:solidFill>
              <a:srgbClr val="1B294A"/>
            </a:solidFill>
          </p:spPr>
          <p:txBody>
            <a:bodyPr/>
            <a:lstStyle/>
            <a:p>
              <a:endParaRPr lang="en-US"/>
            </a:p>
          </p:txBody>
        </p:sp>
        <p:sp>
          <p:nvSpPr>
            <p:cNvPr id="7" name="TextBox 7"/>
            <p:cNvSpPr txBox="1"/>
            <p:nvPr/>
          </p:nvSpPr>
          <p:spPr>
            <a:xfrm>
              <a:off x="0" y="-38100"/>
              <a:ext cx="2864270" cy="353642"/>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1013460" y="1383089"/>
            <a:ext cx="13906964"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P619: PEDIATRIC BRUE</a:t>
            </a:r>
          </a:p>
        </p:txBody>
      </p:sp>
      <p:sp>
        <p:nvSpPr>
          <p:cNvPr id="9" name="TextBox 9"/>
          <p:cNvSpPr txBox="1"/>
          <p:nvPr/>
        </p:nvSpPr>
        <p:spPr>
          <a:xfrm>
            <a:off x="1028700" y="2983165"/>
            <a:ext cx="14064998" cy="2709545"/>
          </a:xfrm>
          <a:prstGeom prst="rect">
            <a:avLst/>
          </a:prstGeom>
        </p:spPr>
        <p:txBody>
          <a:bodyPr lIns="0" tIns="0" rIns="0" bIns="0" rtlCol="0" anchor="t">
            <a:spAutoFit/>
          </a:bodyPr>
          <a:lstStyle/>
          <a:p>
            <a:pPr marL="755647" lvl="1" indent="-377824" algn="l">
              <a:lnSpc>
                <a:spcPts val="5529"/>
              </a:lnSpc>
              <a:buFont typeface="Arial"/>
              <a:buChar char="•"/>
            </a:pPr>
            <a:r>
              <a:rPr lang="en-US" sz="3499">
                <a:solidFill>
                  <a:srgbClr val="1B294A"/>
                </a:solidFill>
                <a:latin typeface="Lato"/>
                <a:ea typeface="Lato"/>
                <a:cs typeface="Lato"/>
                <a:sym typeface="Lato"/>
              </a:rPr>
              <a:t>Added in that routine transport is recommended even if the child is not deemed HIGH RISK. </a:t>
            </a:r>
          </a:p>
          <a:p>
            <a:pPr marL="755647" lvl="1" indent="-377824" algn="l">
              <a:lnSpc>
                <a:spcPts val="5529"/>
              </a:lnSpc>
              <a:buFont typeface="Arial"/>
              <a:buChar char="•"/>
            </a:pPr>
            <a:r>
              <a:rPr lang="en-US" sz="3499">
                <a:solidFill>
                  <a:srgbClr val="1B294A"/>
                </a:solidFill>
                <a:latin typeface="Lato"/>
                <a:ea typeface="Lato"/>
                <a:cs typeface="Lato"/>
                <a:sym typeface="Lato"/>
              </a:rPr>
              <a:t>Contact medical control prior to obtaining refusal.</a:t>
            </a:r>
          </a:p>
          <a:p>
            <a:pPr algn="l">
              <a:lnSpc>
                <a:spcPts val="4899"/>
              </a:lnSpc>
            </a:pPr>
            <a:endParaRPr lang="en-US" sz="3499">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5C4076E5-1BE5-C699-00E4-547A2944B0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960"/>
    </mc:Choice>
    <mc:Fallback>
      <p:transition spd="slow" advTm="18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910083" y="-3180754"/>
            <a:ext cx="1461231" cy="10348199"/>
            <a:chOff x="0" y="0"/>
            <a:chExt cx="384851" cy="2623065"/>
          </a:xfrm>
        </p:grpSpPr>
        <p:sp>
          <p:nvSpPr>
            <p:cNvPr id="3" name="Freeform 3"/>
            <p:cNvSpPr/>
            <p:nvPr/>
          </p:nvSpPr>
          <p:spPr>
            <a:xfrm>
              <a:off x="0" y="0"/>
              <a:ext cx="384851" cy="2623065"/>
            </a:xfrm>
            <a:custGeom>
              <a:avLst/>
              <a:gdLst/>
              <a:ahLst/>
              <a:cxnLst/>
              <a:rect l="l" t="t" r="r" b="b"/>
              <a:pathLst>
                <a:path w="384851" h="2623065">
                  <a:moveTo>
                    <a:pt x="84771" y="0"/>
                  </a:moveTo>
                  <a:lnTo>
                    <a:pt x="300079" y="0"/>
                  </a:lnTo>
                  <a:cubicBezTo>
                    <a:pt x="322562" y="0"/>
                    <a:pt x="344124" y="8931"/>
                    <a:pt x="360022" y="24829"/>
                  </a:cubicBezTo>
                  <a:cubicBezTo>
                    <a:pt x="375920" y="40727"/>
                    <a:pt x="384851" y="62289"/>
                    <a:pt x="384851" y="84771"/>
                  </a:cubicBezTo>
                  <a:lnTo>
                    <a:pt x="384851" y="2538294"/>
                  </a:lnTo>
                  <a:cubicBezTo>
                    <a:pt x="384851" y="2560777"/>
                    <a:pt x="375920" y="2582339"/>
                    <a:pt x="360022" y="2598237"/>
                  </a:cubicBezTo>
                  <a:cubicBezTo>
                    <a:pt x="344124" y="2614134"/>
                    <a:pt x="322562" y="2623065"/>
                    <a:pt x="300079" y="2623065"/>
                  </a:cubicBezTo>
                  <a:lnTo>
                    <a:pt x="84771" y="2623065"/>
                  </a:lnTo>
                  <a:cubicBezTo>
                    <a:pt x="62289" y="2623065"/>
                    <a:pt x="40727" y="2614134"/>
                    <a:pt x="24829" y="2598237"/>
                  </a:cubicBezTo>
                  <a:cubicBezTo>
                    <a:pt x="8931" y="2582339"/>
                    <a:pt x="0" y="2560777"/>
                    <a:pt x="0" y="2538294"/>
                  </a:cubicBezTo>
                  <a:lnTo>
                    <a:pt x="0" y="84771"/>
                  </a:lnTo>
                  <a:cubicBezTo>
                    <a:pt x="0" y="62289"/>
                    <a:pt x="8931" y="40727"/>
                    <a:pt x="24829" y="24829"/>
                  </a:cubicBezTo>
                  <a:cubicBezTo>
                    <a:pt x="40727" y="8931"/>
                    <a:pt x="62289" y="0"/>
                    <a:pt x="84771" y="0"/>
                  </a:cubicBezTo>
                  <a:close/>
                </a:path>
              </a:pathLst>
            </a:custGeom>
            <a:solidFill>
              <a:srgbClr val="1B294A"/>
            </a:solidFill>
          </p:spPr>
          <p:txBody>
            <a:bodyPr/>
            <a:lstStyle/>
            <a:p>
              <a:endParaRPr lang="en-US"/>
            </a:p>
          </p:txBody>
        </p:sp>
        <p:sp>
          <p:nvSpPr>
            <p:cNvPr id="4" name="TextBox 4"/>
            <p:cNvSpPr txBox="1"/>
            <p:nvPr/>
          </p:nvSpPr>
          <p:spPr>
            <a:xfrm>
              <a:off x="0" y="-38100"/>
              <a:ext cx="384851" cy="2661165"/>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277308" y="4864582"/>
            <a:ext cx="10875274" cy="1146110"/>
            <a:chOff x="0" y="0"/>
            <a:chExt cx="2864270" cy="301856"/>
          </a:xfrm>
        </p:grpSpPr>
        <p:sp>
          <p:nvSpPr>
            <p:cNvPr id="6" name="Freeform 6"/>
            <p:cNvSpPr/>
            <p:nvPr/>
          </p:nvSpPr>
          <p:spPr>
            <a:xfrm>
              <a:off x="0" y="0"/>
              <a:ext cx="2864270" cy="301856"/>
            </a:xfrm>
            <a:custGeom>
              <a:avLst/>
              <a:gdLst/>
              <a:ahLst/>
              <a:cxnLst/>
              <a:rect l="l" t="t" r="r" b="b"/>
              <a:pathLst>
                <a:path w="2864270" h="301856">
                  <a:moveTo>
                    <a:pt x="0" y="0"/>
                  </a:moveTo>
                  <a:lnTo>
                    <a:pt x="2864270" y="0"/>
                  </a:lnTo>
                  <a:lnTo>
                    <a:pt x="2864270" y="301856"/>
                  </a:lnTo>
                  <a:lnTo>
                    <a:pt x="0" y="301856"/>
                  </a:lnTo>
                  <a:close/>
                </a:path>
              </a:pathLst>
            </a:custGeom>
            <a:solidFill>
              <a:srgbClr val="1B294A"/>
            </a:solidFill>
          </p:spPr>
          <p:txBody>
            <a:bodyPr/>
            <a:lstStyle/>
            <a:p>
              <a:endParaRPr lang="en-US"/>
            </a:p>
          </p:txBody>
        </p:sp>
        <p:sp>
          <p:nvSpPr>
            <p:cNvPr id="7" name="TextBox 7"/>
            <p:cNvSpPr txBox="1"/>
            <p:nvPr/>
          </p:nvSpPr>
          <p:spPr>
            <a:xfrm>
              <a:off x="0" y="-38100"/>
              <a:ext cx="2864270" cy="339956"/>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688501" y="1349772"/>
            <a:ext cx="9126297" cy="1287145"/>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T713: MECHANICAL VENTILATOR SETUP AND MANAGEMENT</a:t>
            </a:r>
          </a:p>
        </p:txBody>
      </p:sp>
      <p:sp>
        <p:nvSpPr>
          <p:cNvPr id="9" name="TextBox 9"/>
          <p:cNvSpPr txBox="1"/>
          <p:nvPr/>
        </p:nvSpPr>
        <p:spPr>
          <a:xfrm>
            <a:off x="1210561" y="3181495"/>
            <a:ext cx="15364092" cy="7097520"/>
          </a:xfrm>
          <a:prstGeom prst="rect">
            <a:avLst/>
          </a:prstGeom>
        </p:spPr>
        <p:txBody>
          <a:bodyPr lIns="0" tIns="0" rIns="0" bIns="0" rtlCol="0" anchor="t">
            <a:spAutoFit/>
          </a:bodyPr>
          <a:lstStyle/>
          <a:p>
            <a:pPr marL="755647" lvl="1" indent="-377824" algn="l">
              <a:lnSpc>
                <a:spcPts val="5634"/>
              </a:lnSpc>
              <a:buFont typeface="Arial"/>
              <a:buChar char="•"/>
            </a:pPr>
            <a:r>
              <a:rPr lang="en-US" sz="3499" dirty="0">
                <a:solidFill>
                  <a:srgbClr val="1B294A"/>
                </a:solidFill>
                <a:latin typeface="Lato"/>
                <a:ea typeface="Lato"/>
                <a:cs typeface="Lato"/>
                <a:sym typeface="Lato"/>
              </a:rPr>
              <a:t>Name changed to better reflect its’ purpose.</a:t>
            </a:r>
          </a:p>
          <a:p>
            <a:pPr marL="755647" lvl="1" indent="-377824" algn="l">
              <a:lnSpc>
                <a:spcPts val="5634"/>
              </a:lnSpc>
              <a:buFont typeface="Arial"/>
              <a:buChar char="•"/>
            </a:pPr>
            <a:r>
              <a:rPr lang="en-US" sz="3499" dirty="0">
                <a:solidFill>
                  <a:srgbClr val="1B294A"/>
                </a:solidFill>
                <a:latin typeface="Lato"/>
                <a:ea typeface="Lato"/>
                <a:cs typeface="Lato"/>
                <a:sym typeface="Lato"/>
              </a:rPr>
              <a:t>Clarification made for overall standards.</a:t>
            </a:r>
          </a:p>
          <a:p>
            <a:pPr marL="755647" lvl="1" indent="-377824" algn="l">
              <a:lnSpc>
                <a:spcPts val="5634"/>
              </a:lnSpc>
              <a:buFont typeface="Arial"/>
              <a:buChar char="•"/>
            </a:pPr>
            <a:r>
              <a:rPr lang="en-US" sz="3499" dirty="0">
                <a:solidFill>
                  <a:srgbClr val="1B294A"/>
                </a:solidFill>
                <a:latin typeface="Lato"/>
                <a:ea typeface="Lato"/>
                <a:cs typeface="Lato"/>
                <a:sym typeface="Lato"/>
              </a:rPr>
              <a:t>Section that EMT’s may perform added.</a:t>
            </a:r>
          </a:p>
          <a:p>
            <a:pPr marL="1749423" lvl="3" indent="-457200">
              <a:lnSpc>
                <a:spcPts val="5634"/>
              </a:lnSpc>
              <a:buFont typeface="Wingdings" panose="05000000000000000000" pitchFamily="2" charset="2"/>
              <a:buChar char="§"/>
            </a:pPr>
            <a:r>
              <a:rPr lang="en-US" sz="3499" dirty="0">
                <a:solidFill>
                  <a:srgbClr val="1B294A"/>
                </a:solidFill>
                <a:latin typeface="Lato"/>
                <a:ea typeface="Lato"/>
                <a:cs typeface="Lato"/>
                <a:sym typeface="Lato"/>
              </a:rPr>
              <a:t>Call for ALS backup.</a:t>
            </a:r>
          </a:p>
          <a:p>
            <a:pPr marL="1749423" lvl="3" indent="-457200">
              <a:lnSpc>
                <a:spcPts val="5634"/>
              </a:lnSpc>
              <a:buFont typeface="Wingdings" panose="05000000000000000000" pitchFamily="2" charset="2"/>
              <a:buChar char="§"/>
            </a:pPr>
            <a:r>
              <a:rPr lang="en-US" sz="3499" dirty="0">
                <a:solidFill>
                  <a:srgbClr val="1B294A"/>
                </a:solidFill>
                <a:latin typeface="Lato"/>
                <a:ea typeface="Lato"/>
                <a:cs typeface="Lato"/>
                <a:sym typeface="Lato"/>
              </a:rPr>
              <a:t>If vent malfunctioning or pt in respiratory distress, remove them from the ventilator and manually ventilate.</a:t>
            </a:r>
          </a:p>
          <a:p>
            <a:pPr marL="1749423" lvl="3" indent="-457200">
              <a:lnSpc>
                <a:spcPts val="5634"/>
              </a:lnSpc>
              <a:buFont typeface="Wingdings" panose="05000000000000000000" pitchFamily="2" charset="2"/>
              <a:buChar char="§"/>
            </a:pPr>
            <a:r>
              <a:rPr lang="en-US" sz="3499" dirty="0">
                <a:solidFill>
                  <a:srgbClr val="1B294A"/>
                </a:solidFill>
                <a:latin typeface="Lato"/>
                <a:ea typeface="Lato"/>
                <a:cs typeface="Lato"/>
                <a:sym typeface="Lato"/>
              </a:rPr>
              <a:t>If pt stable on vent, and patient’s family or caregiver can monitor ventilator, EMT’s may begin transport with patient on their own ventilator.</a:t>
            </a:r>
          </a:p>
          <a:p>
            <a:pPr algn="l">
              <a:lnSpc>
                <a:spcPts val="5634"/>
              </a:lnSpc>
            </a:pPr>
            <a:endParaRPr lang="en-US" sz="3499" dirty="0">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B81FFBD1-4E96-8F37-6891-123EDF85FD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1500"/>
    </mc:Choice>
    <mc:Fallback>
      <p:transition spd="slow" advTm="41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2277308" y="4864582"/>
            <a:ext cx="10875274" cy="1146110"/>
            <a:chOff x="0" y="0"/>
            <a:chExt cx="2864270" cy="301856"/>
          </a:xfrm>
        </p:grpSpPr>
        <p:sp>
          <p:nvSpPr>
            <p:cNvPr id="3" name="Freeform 3"/>
            <p:cNvSpPr/>
            <p:nvPr/>
          </p:nvSpPr>
          <p:spPr>
            <a:xfrm>
              <a:off x="0" y="0"/>
              <a:ext cx="2864270" cy="301856"/>
            </a:xfrm>
            <a:custGeom>
              <a:avLst/>
              <a:gdLst/>
              <a:ahLst/>
              <a:cxnLst/>
              <a:rect l="l" t="t" r="r" b="b"/>
              <a:pathLst>
                <a:path w="2864270" h="301856">
                  <a:moveTo>
                    <a:pt x="0" y="0"/>
                  </a:moveTo>
                  <a:lnTo>
                    <a:pt x="2864270" y="0"/>
                  </a:lnTo>
                  <a:lnTo>
                    <a:pt x="2864270" y="301856"/>
                  </a:lnTo>
                  <a:lnTo>
                    <a:pt x="0" y="301856"/>
                  </a:lnTo>
                  <a:close/>
                </a:path>
              </a:pathLst>
            </a:custGeom>
            <a:solidFill>
              <a:srgbClr val="1B294A"/>
            </a:solidFill>
          </p:spPr>
          <p:txBody>
            <a:bodyPr/>
            <a:lstStyle/>
            <a:p>
              <a:endParaRPr lang="en-US"/>
            </a:p>
          </p:txBody>
        </p:sp>
        <p:sp>
          <p:nvSpPr>
            <p:cNvPr id="4" name="TextBox 4"/>
            <p:cNvSpPr txBox="1"/>
            <p:nvPr/>
          </p:nvSpPr>
          <p:spPr>
            <a:xfrm>
              <a:off x="0" y="-38100"/>
              <a:ext cx="2864270" cy="339956"/>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a:off x="-304800" y="881663"/>
            <a:ext cx="16264213" cy="1565158"/>
            <a:chOff x="0" y="0"/>
            <a:chExt cx="21490673" cy="2086878"/>
          </a:xfrm>
        </p:grpSpPr>
        <p:grpSp>
          <p:nvGrpSpPr>
            <p:cNvPr id="6" name="Group 6"/>
            <p:cNvGrpSpPr/>
            <p:nvPr/>
          </p:nvGrpSpPr>
          <p:grpSpPr>
            <a:xfrm rot="-5400000">
              <a:off x="7847959" y="-7847959"/>
              <a:ext cx="2086878" cy="17782796"/>
              <a:chOff x="0" y="0"/>
              <a:chExt cx="412223" cy="3512651"/>
            </a:xfrm>
          </p:grpSpPr>
          <p:sp>
            <p:nvSpPr>
              <p:cNvPr id="7" name="Freeform 7"/>
              <p:cNvSpPr/>
              <p:nvPr/>
            </p:nvSpPr>
            <p:spPr>
              <a:xfrm>
                <a:off x="0" y="0"/>
                <a:ext cx="412223" cy="3512651"/>
              </a:xfrm>
              <a:custGeom>
                <a:avLst/>
                <a:gdLst/>
                <a:ahLst/>
                <a:cxnLst/>
                <a:rect l="l" t="t" r="r" b="b"/>
                <a:pathLst>
                  <a:path w="412223" h="3512651">
                    <a:moveTo>
                      <a:pt x="79143" y="0"/>
                    </a:moveTo>
                    <a:lnTo>
                      <a:pt x="333080" y="0"/>
                    </a:lnTo>
                    <a:cubicBezTo>
                      <a:pt x="376789" y="0"/>
                      <a:pt x="412223" y="35433"/>
                      <a:pt x="412223" y="79143"/>
                    </a:cubicBezTo>
                    <a:lnTo>
                      <a:pt x="412223" y="3433509"/>
                    </a:lnTo>
                    <a:cubicBezTo>
                      <a:pt x="412223" y="3477218"/>
                      <a:pt x="376789" y="3512651"/>
                      <a:pt x="333080" y="3512651"/>
                    </a:cubicBezTo>
                    <a:lnTo>
                      <a:pt x="79143" y="3512651"/>
                    </a:lnTo>
                    <a:cubicBezTo>
                      <a:pt x="35433" y="3512651"/>
                      <a:pt x="0" y="3477218"/>
                      <a:pt x="0" y="3433509"/>
                    </a:cubicBezTo>
                    <a:lnTo>
                      <a:pt x="0" y="79143"/>
                    </a:lnTo>
                    <a:cubicBezTo>
                      <a:pt x="0" y="35433"/>
                      <a:pt x="35433" y="0"/>
                      <a:pt x="79143" y="0"/>
                    </a:cubicBezTo>
                    <a:close/>
                  </a:path>
                </a:pathLst>
              </a:custGeom>
              <a:solidFill>
                <a:srgbClr val="1B294A"/>
              </a:solidFill>
            </p:spPr>
            <p:txBody>
              <a:bodyPr/>
              <a:lstStyle/>
              <a:p>
                <a:endParaRPr lang="en-US"/>
              </a:p>
            </p:txBody>
          </p:sp>
          <p:sp>
            <p:nvSpPr>
              <p:cNvPr id="8" name="TextBox 8"/>
              <p:cNvSpPr txBox="1"/>
              <p:nvPr/>
            </p:nvSpPr>
            <p:spPr>
              <a:xfrm>
                <a:off x="0" y="-38100"/>
                <a:ext cx="412223" cy="3550751"/>
              </a:xfrm>
              <a:prstGeom prst="rect">
                <a:avLst/>
              </a:prstGeom>
            </p:spPr>
            <p:txBody>
              <a:bodyPr lIns="50800" tIns="50800" rIns="50800" bIns="50800" rtlCol="0" anchor="ctr"/>
              <a:lstStyle/>
              <a:p>
                <a:pPr algn="l">
                  <a:lnSpc>
                    <a:spcPts val="3080"/>
                  </a:lnSpc>
                </a:pPr>
                <a:endParaRPr/>
              </a:p>
            </p:txBody>
          </p:sp>
        </p:grpSp>
        <p:sp>
          <p:nvSpPr>
            <p:cNvPr id="9" name="TextBox 9"/>
            <p:cNvSpPr txBox="1"/>
            <p:nvPr/>
          </p:nvSpPr>
          <p:spPr>
            <a:xfrm>
              <a:off x="1215929" y="146057"/>
              <a:ext cx="20274744" cy="1693969"/>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APPENDIX A: CHEMICAL AGENT EXPOSURE</a:t>
              </a:r>
            </a:p>
            <a:p>
              <a:pPr algn="l">
                <a:lnSpc>
                  <a:spcPts val="5179"/>
                </a:lnSpc>
              </a:pPr>
              <a:r>
                <a:rPr lang="en-US" sz="3699" b="1" dirty="0">
                  <a:solidFill>
                    <a:srgbClr val="FFFFFF"/>
                  </a:solidFill>
                  <a:latin typeface="Montserrat Bold"/>
                  <a:ea typeface="Montserrat Bold"/>
                  <a:cs typeface="Montserrat Bold"/>
                  <a:sym typeface="Montserrat Bold"/>
                </a:rPr>
                <a:t>APPENDIX B: TRANSPORT OF CONTAMINATED PT.</a:t>
              </a:r>
            </a:p>
          </p:txBody>
        </p:sp>
      </p:grpSp>
      <p:sp>
        <p:nvSpPr>
          <p:cNvPr id="10" name="TextBox 10"/>
          <p:cNvSpPr txBox="1"/>
          <p:nvPr/>
        </p:nvSpPr>
        <p:spPr>
          <a:xfrm>
            <a:off x="1227882" y="2879725"/>
            <a:ext cx="14792491" cy="7407275"/>
          </a:xfrm>
          <a:prstGeom prst="rect">
            <a:avLst/>
          </a:prstGeom>
        </p:spPr>
        <p:txBody>
          <a:bodyPr lIns="0" tIns="0" rIns="0" bIns="0" rtlCol="0" anchor="t">
            <a:spAutoFit/>
          </a:bodyPr>
          <a:lstStyle/>
          <a:p>
            <a:pPr marL="755647" lvl="1" indent="-377824" algn="l">
              <a:lnSpc>
                <a:spcPts val="4899"/>
              </a:lnSpc>
              <a:buFont typeface="Arial"/>
              <a:buChar char="•"/>
            </a:pPr>
            <a:r>
              <a:rPr lang="en-US" sz="3499" dirty="0">
                <a:solidFill>
                  <a:srgbClr val="1B294A"/>
                </a:solidFill>
                <a:latin typeface="Lato"/>
                <a:ea typeface="Lato"/>
                <a:cs typeface="Lato"/>
                <a:sym typeface="Lato"/>
              </a:rPr>
              <a:t>Changed acronym to </a:t>
            </a:r>
            <a:r>
              <a:rPr lang="en-US" sz="3499" b="1" dirty="0">
                <a:solidFill>
                  <a:srgbClr val="1F5AF4"/>
                </a:solidFill>
                <a:latin typeface="Lato Bold"/>
                <a:ea typeface="Lato Bold"/>
                <a:cs typeface="Lato Bold"/>
                <a:sym typeface="Lato Bold"/>
              </a:rPr>
              <a:t>DUMBELS.</a:t>
            </a:r>
          </a:p>
          <a:p>
            <a:pPr marL="755647" lvl="1" indent="-377824" algn="l">
              <a:lnSpc>
                <a:spcPts val="4899"/>
              </a:lnSpc>
              <a:buFont typeface="Arial"/>
              <a:buChar char="•"/>
            </a:pPr>
            <a:r>
              <a:rPr lang="en-US" sz="3499" b="1" dirty="0">
                <a:solidFill>
                  <a:srgbClr val="1F5AF4"/>
                </a:solidFill>
                <a:latin typeface="Lato Bold"/>
                <a:ea typeface="Lato Bold"/>
                <a:cs typeface="Lato Bold"/>
                <a:sym typeface="Lato Bold"/>
              </a:rPr>
              <a:t>D</a:t>
            </a:r>
            <a:r>
              <a:rPr lang="en-US" sz="3499" dirty="0">
                <a:solidFill>
                  <a:srgbClr val="1B294A"/>
                </a:solidFill>
                <a:latin typeface="Lato"/>
                <a:ea typeface="Lato"/>
                <a:cs typeface="Lato"/>
                <a:sym typeface="Lato"/>
              </a:rPr>
              <a:t>efecation</a:t>
            </a:r>
          </a:p>
          <a:p>
            <a:pPr marL="755647" lvl="1" indent="-377824" algn="l">
              <a:lnSpc>
                <a:spcPts val="4899"/>
              </a:lnSpc>
              <a:buFont typeface="Arial"/>
              <a:buChar char="•"/>
            </a:pPr>
            <a:r>
              <a:rPr lang="en-US" sz="3499" b="1" dirty="0">
                <a:solidFill>
                  <a:srgbClr val="1F5AF4"/>
                </a:solidFill>
                <a:latin typeface="Lato Bold"/>
                <a:ea typeface="Lato Bold"/>
                <a:cs typeface="Lato Bold"/>
                <a:sym typeface="Lato Bold"/>
              </a:rPr>
              <a:t>U</a:t>
            </a:r>
            <a:r>
              <a:rPr lang="en-US" sz="3499" dirty="0">
                <a:solidFill>
                  <a:srgbClr val="1B294A"/>
                </a:solidFill>
                <a:latin typeface="Lato"/>
                <a:ea typeface="Lato"/>
                <a:cs typeface="Lato"/>
                <a:sym typeface="Lato"/>
              </a:rPr>
              <a:t>rination</a:t>
            </a:r>
          </a:p>
          <a:p>
            <a:pPr marL="755647" lvl="1" indent="-377824" algn="l">
              <a:lnSpc>
                <a:spcPts val="4899"/>
              </a:lnSpc>
              <a:buFont typeface="Arial"/>
              <a:buChar char="•"/>
            </a:pPr>
            <a:r>
              <a:rPr lang="en-US" sz="3499" b="1" dirty="0">
                <a:solidFill>
                  <a:srgbClr val="1F5AF4"/>
                </a:solidFill>
                <a:latin typeface="Lato Bold"/>
                <a:ea typeface="Lato Bold"/>
                <a:cs typeface="Lato Bold"/>
                <a:sym typeface="Lato Bold"/>
              </a:rPr>
              <a:t>M</a:t>
            </a:r>
            <a:r>
              <a:rPr lang="en-US" sz="3499" dirty="0">
                <a:solidFill>
                  <a:srgbClr val="1B294A"/>
                </a:solidFill>
                <a:latin typeface="Lato"/>
                <a:ea typeface="Lato"/>
                <a:cs typeface="Lato"/>
                <a:sym typeface="Lato"/>
              </a:rPr>
              <a:t>iosis</a:t>
            </a:r>
          </a:p>
          <a:p>
            <a:pPr marL="755647" lvl="1" indent="-377824" algn="l">
              <a:lnSpc>
                <a:spcPts val="4899"/>
              </a:lnSpc>
              <a:buFont typeface="Arial"/>
              <a:buChar char="•"/>
            </a:pPr>
            <a:r>
              <a:rPr lang="en-US" sz="3499" b="1" dirty="0">
                <a:solidFill>
                  <a:srgbClr val="1F5AF4"/>
                </a:solidFill>
                <a:latin typeface="Lato Bold"/>
                <a:ea typeface="Lato Bold"/>
                <a:cs typeface="Lato Bold"/>
                <a:sym typeface="Lato Bold"/>
              </a:rPr>
              <a:t>B</a:t>
            </a:r>
            <a:r>
              <a:rPr lang="en-US" sz="3499" dirty="0">
                <a:solidFill>
                  <a:srgbClr val="1B294A"/>
                </a:solidFill>
                <a:latin typeface="Lato"/>
                <a:ea typeface="Lato"/>
                <a:cs typeface="Lato"/>
                <a:sym typeface="Lato"/>
              </a:rPr>
              <a:t>radycardia, Bronchorrhea</a:t>
            </a:r>
          </a:p>
          <a:p>
            <a:pPr marL="755647" lvl="1" indent="-377824" algn="l">
              <a:lnSpc>
                <a:spcPts val="4899"/>
              </a:lnSpc>
              <a:buFont typeface="Arial"/>
              <a:buChar char="•"/>
            </a:pPr>
            <a:r>
              <a:rPr lang="en-US" sz="3499" b="1" dirty="0">
                <a:solidFill>
                  <a:srgbClr val="1F5AF4"/>
                </a:solidFill>
                <a:latin typeface="Lato Bold"/>
                <a:ea typeface="Lato Bold"/>
                <a:cs typeface="Lato Bold"/>
                <a:sym typeface="Lato Bold"/>
              </a:rPr>
              <a:t>E</a:t>
            </a:r>
            <a:r>
              <a:rPr lang="en-US" sz="3499" dirty="0">
                <a:solidFill>
                  <a:srgbClr val="1B294A"/>
                </a:solidFill>
                <a:latin typeface="Lato"/>
                <a:ea typeface="Lato"/>
                <a:cs typeface="Lato"/>
                <a:sym typeface="Lato"/>
              </a:rPr>
              <a:t>mesis</a:t>
            </a:r>
          </a:p>
          <a:p>
            <a:pPr marL="755647" lvl="1" indent="-377824" algn="l">
              <a:lnSpc>
                <a:spcPts val="4899"/>
              </a:lnSpc>
              <a:buFont typeface="Arial"/>
              <a:buChar char="•"/>
            </a:pPr>
            <a:r>
              <a:rPr lang="en-US" sz="3499" b="1" dirty="0">
                <a:solidFill>
                  <a:srgbClr val="1F5AF4"/>
                </a:solidFill>
                <a:latin typeface="Lato Bold"/>
                <a:ea typeface="Lato Bold"/>
                <a:cs typeface="Lato Bold"/>
                <a:sym typeface="Lato Bold"/>
              </a:rPr>
              <a:t>L</a:t>
            </a:r>
            <a:r>
              <a:rPr lang="en-US" sz="3499" dirty="0">
                <a:solidFill>
                  <a:srgbClr val="1B294A"/>
                </a:solidFill>
                <a:latin typeface="Lato"/>
                <a:ea typeface="Lato"/>
                <a:cs typeface="Lato"/>
                <a:sym typeface="Lato"/>
              </a:rPr>
              <a:t>acrimation</a:t>
            </a:r>
          </a:p>
          <a:p>
            <a:pPr marL="755647" lvl="1" indent="-377824" algn="l">
              <a:lnSpc>
                <a:spcPts val="4899"/>
              </a:lnSpc>
              <a:buFont typeface="Arial"/>
              <a:buChar char="•"/>
            </a:pPr>
            <a:r>
              <a:rPr lang="en-US" sz="3499" b="1" dirty="0">
                <a:solidFill>
                  <a:srgbClr val="1F5AF4"/>
                </a:solidFill>
                <a:latin typeface="Lato Bold"/>
                <a:ea typeface="Lato Bold"/>
                <a:cs typeface="Lato Bold"/>
                <a:sym typeface="Lato Bold"/>
              </a:rPr>
              <a:t>S</a:t>
            </a:r>
            <a:r>
              <a:rPr lang="en-US" sz="3499" dirty="0">
                <a:solidFill>
                  <a:srgbClr val="1B294A"/>
                </a:solidFill>
                <a:latin typeface="Lato"/>
                <a:ea typeface="Lato"/>
                <a:cs typeface="Lato"/>
                <a:sym typeface="Lato"/>
              </a:rPr>
              <a:t>alivation</a:t>
            </a:r>
          </a:p>
          <a:p>
            <a:pPr algn="l">
              <a:lnSpc>
                <a:spcPts val="4899"/>
              </a:lnSpc>
            </a:pPr>
            <a:endParaRPr lang="en-US" sz="3499" dirty="0">
              <a:solidFill>
                <a:srgbClr val="1B294A"/>
              </a:solidFill>
              <a:latin typeface="Lato"/>
              <a:ea typeface="Lato"/>
              <a:cs typeface="Lato"/>
              <a:sym typeface="Lato"/>
            </a:endParaRPr>
          </a:p>
          <a:p>
            <a:pPr marL="755647" lvl="1" indent="-377824" algn="l">
              <a:lnSpc>
                <a:spcPts val="4899"/>
              </a:lnSpc>
              <a:buFont typeface="Arial"/>
              <a:buChar char="•"/>
            </a:pPr>
            <a:r>
              <a:rPr lang="en-US" sz="3499" dirty="0">
                <a:solidFill>
                  <a:srgbClr val="1B294A"/>
                </a:solidFill>
                <a:latin typeface="Lato"/>
                <a:ea typeface="Lato"/>
                <a:cs typeface="Lato"/>
                <a:sym typeface="Lato"/>
              </a:rPr>
              <a:t>National poison control number and local number added.</a:t>
            </a:r>
          </a:p>
          <a:p>
            <a:pPr marL="755647" lvl="1" indent="-377824" algn="l">
              <a:lnSpc>
                <a:spcPts val="4899"/>
              </a:lnSpc>
              <a:buFont typeface="Arial"/>
              <a:buChar char="•"/>
            </a:pPr>
            <a:r>
              <a:rPr lang="en-US" sz="3499" dirty="0">
                <a:solidFill>
                  <a:srgbClr val="1B294A"/>
                </a:solidFill>
                <a:latin typeface="Lato"/>
                <a:ea typeface="Lato"/>
                <a:cs typeface="Lato"/>
                <a:sym typeface="Lato"/>
              </a:rPr>
              <a:t>WISER application no longer exists.</a:t>
            </a:r>
          </a:p>
          <a:p>
            <a:pPr algn="l">
              <a:lnSpc>
                <a:spcPts val="4899"/>
              </a:lnSpc>
            </a:pPr>
            <a:endParaRPr lang="en-US" sz="3499" dirty="0">
              <a:solidFill>
                <a:srgbClr val="1B294A"/>
              </a:solidFill>
              <a:latin typeface="Lato"/>
              <a:ea typeface="Lato"/>
              <a:cs typeface="Lato"/>
              <a:sym typeface="Lato"/>
            </a:endParaRPr>
          </a:p>
        </p:txBody>
      </p:sp>
      <p:pic>
        <p:nvPicPr>
          <p:cNvPr id="20" name="Audio 19">
            <a:extLst>
              <a:ext uri="{FF2B5EF4-FFF2-40B4-BE49-F238E27FC236}">
                <a16:creationId xmlns:a16="http://schemas.microsoft.com/office/drawing/2014/main" id="{D4D8ABAB-8B80-6D12-D18E-99F2B7082EA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9220"/>
    </mc:Choice>
    <mc:Fallback>
      <p:transition spd="slow" advTm="492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517584" y="-3245457"/>
            <a:ext cx="889629" cy="9906002"/>
            <a:chOff x="0" y="0"/>
            <a:chExt cx="234306" cy="2144379"/>
          </a:xfrm>
        </p:grpSpPr>
        <p:sp>
          <p:nvSpPr>
            <p:cNvPr id="3" name="Freeform 3"/>
            <p:cNvSpPr/>
            <p:nvPr/>
          </p:nvSpPr>
          <p:spPr>
            <a:xfrm>
              <a:off x="0" y="0"/>
              <a:ext cx="234306" cy="2144379"/>
            </a:xfrm>
            <a:custGeom>
              <a:avLst/>
              <a:gdLst/>
              <a:ahLst/>
              <a:cxnLst/>
              <a:rect l="l" t="t" r="r" b="b"/>
              <a:pathLst>
                <a:path w="234306" h="2144379">
                  <a:moveTo>
                    <a:pt x="117153" y="0"/>
                  </a:moveTo>
                  <a:lnTo>
                    <a:pt x="117153" y="0"/>
                  </a:lnTo>
                  <a:cubicBezTo>
                    <a:pt x="181855" y="0"/>
                    <a:pt x="234306" y="52451"/>
                    <a:pt x="234306" y="117153"/>
                  </a:cubicBezTo>
                  <a:lnTo>
                    <a:pt x="234306" y="2027226"/>
                  </a:lnTo>
                  <a:cubicBezTo>
                    <a:pt x="234306" y="2091928"/>
                    <a:pt x="181855" y="2144379"/>
                    <a:pt x="117153" y="2144379"/>
                  </a:cubicBezTo>
                  <a:lnTo>
                    <a:pt x="117153" y="2144379"/>
                  </a:lnTo>
                  <a:cubicBezTo>
                    <a:pt x="52451" y="2144379"/>
                    <a:pt x="0" y="2091928"/>
                    <a:pt x="0" y="2027226"/>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2182479"/>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182041" y="4769315"/>
            <a:ext cx="10875274" cy="1336644"/>
            <a:chOff x="0" y="0"/>
            <a:chExt cx="2864270" cy="352038"/>
          </a:xfrm>
        </p:grpSpPr>
        <p:sp>
          <p:nvSpPr>
            <p:cNvPr id="6" name="Freeform 6"/>
            <p:cNvSpPr/>
            <p:nvPr/>
          </p:nvSpPr>
          <p:spPr>
            <a:xfrm>
              <a:off x="0" y="0"/>
              <a:ext cx="2864270" cy="352038"/>
            </a:xfrm>
            <a:custGeom>
              <a:avLst/>
              <a:gdLst/>
              <a:ahLst/>
              <a:cxnLst/>
              <a:rect l="l" t="t" r="r" b="b"/>
              <a:pathLst>
                <a:path w="2864270" h="352038">
                  <a:moveTo>
                    <a:pt x="0" y="0"/>
                  </a:moveTo>
                  <a:lnTo>
                    <a:pt x="2864270" y="0"/>
                  </a:lnTo>
                  <a:lnTo>
                    <a:pt x="2864270" y="352038"/>
                  </a:lnTo>
                  <a:lnTo>
                    <a:pt x="0" y="352038"/>
                  </a:lnTo>
                  <a:close/>
                </a:path>
              </a:pathLst>
            </a:custGeom>
            <a:solidFill>
              <a:srgbClr val="1B294A"/>
            </a:solidFill>
          </p:spPr>
          <p:txBody>
            <a:bodyPr/>
            <a:lstStyle/>
            <a:p>
              <a:endParaRPr lang="en-US"/>
            </a:p>
          </p:txBody>
        </p:sp>
        <p:sp>
          <p:nvSpPr>
            <p:cNvPr id="7" name="TextBox 7"/>
            <p:cNvSpPr txBox="1"/>
            <p:nvPr/>
          </p:nvSpPr>
          <p:spPr>
            <a:xfrm>
              <a:off x="0" y="-38100"/>
              <a:ext cx="2864270" cy="390138"/>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802408" y="1392584"/>
            <a:ext cx="15206058"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APPENDIX E: IMMUNIZATION</a:t>
            </a:r>
          </a:p>
        </p:txBody>
      </p:sp>
      <p:sp>
        <p:nvSpPr>
          <p:cNvPr id="9" name="TextBox 9"/>
          <p:cNvSpPr txBox="1"/>
          <p:nvPr/>
        </p:nvSpPr>
        <p:spPr>
          <a:xfrm>
            <a:off x="1210561" y="2921677"/>
            <a:ext cx="14389752" cy="3430588"/>
          </a:xfrm>
          <a:prstGeom prst="rect">
            <a:avLst/>
          </a:prstGeom>
        </p:spPr>
        <p:txBody>
          <a:bodyPr lIns="0" tIns="0" rIns="0" bIns="0" rtlCol="0" anchor="t">
            <a:spAutoFit/>
          </a:bodyPr>
          <a:lstStyle/>
          <a:p>
            <a:pPr marL="755647" lvl="1" indent="-377824" algn="l">
              <a:lnSpc>
                <a:spcPts val="5634"/>
              </a:lnSpc>
              <a:buFont typeface="Arial"/>
              <a:buChar char="•"/>
            </a:pPr>
            <a:r>
              <a:rPr lang="en-US" sz="3499" dirty="0">
                <a:solidFill>
                  <a:srgbClr val="1B294A"/>
                </a:solidFill>
                <a:latin typeface="Lato"/>
                <a:ea typeface="Lato"/>
                <a:cs typeface="Lato"/>
                <a:sym typeface="Lato"/>
              </a:rPr>
              <a:t>Added more state-specific information.</a:t>
            </a:r>
          </a:p>
          <a:p>
            <a:pPr marL="755647" lvl="1" indent="-377824" algn="l">
              <a:lnSpc>
                <a:spcPts val="5634"/>
              </a:lnSpc>
              <a:buFont typeface="Arial"/>
              <a:buChar char="•"/>
            </a:pPr>
            <a:r>
              <a:rPr lang="en-US" sz="3499" b="1" dirty="0">
                <a:solidFill>
                  <a:srgbClr val="1B294A"/>
                </a:solidFill>
                <a:highlight>
                  <a:srgbClr val="FFFF00"/>
                </a:highlight>
                <a:latin typeface="Lato Bold"/>
                <a:ea typeface="Lato Bold"/>
                <a:cs typeface="Lato Bold"/>
                <a:sym typeface="Lato Bold"/>
              </a:rPr>
              <a:t>OH</a:t>
            </a:r>
            <a:r>
              <a:rPr lang="en-US" sz="3499" b="1" dirty="0">
                <a:solidFill>
                  <a:srgbClr val="1B294A"/>
                </a:solidFill>
                <a:latin typeface="Lato Bold"/>
                <a:ea typeface="Lato Bold"/>
                <a:cs typeface="Lato Bold"/>
                <a:sym typeface="Lato Bold"/>
              </a:rPr>
              <a:t>-</a:t>
            </a:r>
            <a:r>
              <a:rPr lang="en-US" sz="3499" b="1" dirty="0">
                <a:solidFill>
                  <a:srgbClr val="1B294A"/>
                </a:solidFill>
                <a:highlight>
                  <a:srgbClr val="00FF00"/>
                </a:highlight>
                <a:latin typeface="Lato Bold"/>
                <a:ea typeface="Lato Bold"/>
                <a:cs typeface="Lato Bold"/>
                <a:sym typeface="Lato Bold"/>
              </a:rPr>
              <a:t>ALL</a:t>
            </a:r>
            <a:r>
              <a:rPr lang="en-US" sz="3499" b="1" dirty="0">
                <a:solidFill>
                  <a:srgbClr val="1B294A"/>
                </a:solidFill>
                <a:latin typeface="Lato Bold"/>
                <a:ea typeface="Lato Bold"/>
                <a:cs typeface="Lato Bold"/>
                <a:sym typeface="Lato Bold"/>
              </a:rPr>
              <a:t>:</a:t>
            </a:r>
            <a:r>
              <a:rPr lang="en-US" sz="3499" dirty="0">
                <a:solidFill>
                  <a:srgbClr val="1B294A"/>
                </a:solidFill>
                <a:latin typeface="Lato"/>
                <a:ea typeface="Lato"/>
                <a:cs typeface="Lato"/>
                <a:sym typeface="Lato"/>
              </a:rPr>
              <a:t> If medical director approves, and publishes a protocol, EMT’s and above may administer any vaccine whose route is in their scope of practice.</a:t>
            </a:r>
          </a:p>
          <a:p>
            <a:pPr algn="l">
              <a:lnSpc>
                <a:spcPts val="4479"/>
              </a:lnSpc>
            </a:pPr>
            <a:endParaRPr lang="en-US" sz="3499" dirty="0">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F2691356-FBC7-A319-3220-1DB6E073E8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2500"/>
    </mc:Choice>
    <mc:Fallback>
      <p:transition spd="slow" advTm="32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1874" y="-1533918"/>
            <a:ext cx="4585897" cy="4073062"/>
            <a:chOff x="0" y="0"/>
            <a:chExt cx="6114530" cy="5430749"/>
          </a:xfrm>
        </p:grpSpPr>
        <p:grpSp>
          <p:nvGrpSpPr>
            <p:cNvPr id="3" name="Group 3"/>
            <p:cNvGrpSpPr/>
            <p:nvPr/>
          </p:nvGrpSpPr>
          <p:grpSpPr>
            <a:xfrm>
              <a:off x="0" y="1541771"/>
              <a:ext cx="3454000" cy="3454000"/>
              <a:chOff x="0" y="0"/>
              <a:chExt cx="812800" cy="812800"/>
            </a:xfrm>
          </p:grpSpPr>
          <p:sp>
            <p:nvSpPr>
              <p:cNvPr id="4" name="Freeform 4"/>
              <p:cNvSpPr/>
              <p:nvPr/>
            </p:nvSpPr>
            <p:spPr>
              <a:xfrm>
                <a:off x="32169" y="32169"/>
                <a:ext cx="748463" cy="748463"/>
              </a:xfrm>
              <a:custGeom>
                <a:avLst/>
                <a:gdLst/>
                <a:ahLst/>
                <a:cxnLst/>
                <a:rect l="l" t="t" r="r" b="b"/>
                <a:pathLst>
                  <a:path w="748463" h="748463">
                    <a:moveTo>
                      <a:pt x="446081" y="39681"/>
                    </a:moveTo>
                    <a:lnTo>
                      <a:pt x="708781" y="302381"/>
                    </a:lnTo>
                    <a:cubicBezTo>
                      <a:pt x="748463" y="342062"/>
                      <a:pt x="748463" y="406400"/>
                      <a:pt x="708781" y="446081"/>
                    </a:cubicBezTo>
                    <a:lnTo>
                      <a:pt x="446081" y="708781"/>
                    </a:lnTo>
                    <a:cubicBezTo>
                      <a:pt x="406400" y="748463"/>
                      <a:pt x="342062" y="748463"/>
                      <a:pt x="302381" y="708781"/>
                    </a:cubicBezTo>
                    <a:lnTo>
                      <a:pt x="39681" y="446081"/>
                    </a:lnTo>
                    <a:cubicBezTo>
                      <a:pt x="0" y="406400"/>
                      <a:pt x="0" y="342062"/>
                      <a:pt x="39681" y="302381"/>
                    </a:cubicBezTo>
                    <a:lnTo>
                      <a:pt x="302381" y="39681"/>
                    </a:lnTo>
                    <a:cubicBezTo>
                      <a:pt x="342062" y="0"/>
                      <a:pt x="406400" y="0"/>
                      <a:pt x="446081" y="39681"/>
                    </a:cubicBezTo>
                    <a:close/>
                  </a:path>
                </a:pathLst>
              </a:custGeom>
              <a:solidFill>
                <a:srgbClr val="1F5AF4"/>
              </a:solidFill>
            </p:spPr>
            <p:txBody>
              <a:bodyPr/>
              <a:lstStyle/>
              <a:p>
                <a:endParaRPr lang="en-US"/>
              </a:p>
            </p:txBody>
          </p:sp>
          <p:sp>
            <p:nvSpPr>
              <p:cNvPr id="5" name="TextBox 5"/>
              <p:cNvSpPr txBox="1"/>
              <p:nvPr/>
            </p:nvSpPr>
            <p:spPr>
              <a:xfrm>
                <a:off x="139700" y="101600"/>
                <a:ext cx="533400" cy="571500"/>
              </a:xfrm>
              <a:prstGeom prst="rect">
                <a:avLst/>
              </a:prstGeom>
            </p:spPr>
            <p:txBody>
              <a:bodyPr lIns="50800" tIns="50800" rIns="50800" bIns="50800" rtlCol="0" anchor="ctr"/>
              <a:lstStyle/>
              <a:p>
                <a:pPr algn="ctr">
                  <a:lnSpc>
                    <a:spcPts val="3080"/>
                  </a:lnSpc>
                </a:pPr>
                <a:endParaRPr/>
              </a:p>
            </p:txBody>
          </p:sp>
        </p:grpSp>
        <p:grpSp>
          <p:nvGrpSpPr>
            <p:cNvPr id="6" name="Group 6"/>
            <p:cNvGrpSpPr/>
            <p:nvPr/>
          </p:nvGrpSpPr>
          <p:grpSpPr>
            <a:xfrm>
              <a:off x="2391315" y="0"/>
              <a:ext cx="3723215" cy="3723215"/>
              <a:chOff x="0" y="0"/>
              <a:chExt cx="812800" cy="812800"/>
            </a:xfrm>
          </p:grpSpPr>
          <p:sp>
            <p:nvSpPr>
              <p:cNvPr id="7" name="Freeform 7"/>
              <p:cNvSpPr/>
              <p:nvPr/>
            </p:nvSpPr>
            <p:spPr>
              <a:xfrm>
                <a:off x="29842" y="29842"/>
                <a:ext cx="753115" cy="753115"/>
              </a:xfrm>
              <a:custGeom>
                <a:avLst/>
                <a:gdLst/>
                <a:ahLst/>
                <a:cxnLst/>
                <a:rect l="l" t="t" r="r" b="b"/>
                <a:pathLst>
                  <a:path w="753115" h="753115">
                    <a:moveTo>
                      <a:pt x="443213" y="36813"/>
                    </a:moveTo>
                    <a:lnTo>
                      <a:pt x="716303" y="309903"/>
                    </a:lnTo>
                    <a:cubicBezTo>
                      <a:pt x="753115" y="346716"/>
                      <a:pt x="753115" y="406401"/>
                      <a:pt x="716303" y="443213"/>
                    </a:cubicBezTo>
                    <a:lnTo>
                      <a:pt x="443213" y="716303"/>
                    </a:lnTo>
                    <a:cubicBezTo>
                      <a:pt x="406401" y="753115"/>
                      <a:pt x="346716" y="753115"/>
                      <a:pt x="309903" y="716303"/>
                    </a:cubicBezTo>
                    <a:lnTo>
                      <a:pt x="36813" y="443213"/>
                    </a:lnTo>
                    <a:cubicBezTo>
                      <a:pt x="0" y="406401"/>
                      <a:pt x="0" y="346716"/>
                      <a:pt x="36813" y="309903"/>
                    </a:cubicBezTo>
                    <a:lnTo>
                      <a:pt x="309903" y="36813"/>
                    </a:lnTo>
                    <a:cubicBezTo>
                      <a:pt x="346716" y="0"/>
                      <a:pt x="406401" y="0"/>
                      <a:pt x="443213" y="36813"/>
                    </a:cubicBezTo>
                    <a:close/>
                  </a:path>
                </a:pathLst>
              </a:custGeom>
              <a:solidFill>
                <a:srgbClr val="1B294A"/>
              </a:solidFill>
            </p:spPr>
            <p:txBody>
              <a:bodyPr/>
              <a:lstStyle/>
              <a:p>
                <a:endParaRPr lang="en-US"/>
              </a:p>
            </p:txBody>
          </p:sp>
          <p:sp>
            <p:nvSpPr>
              <p:cNvPr id="8" name="TextBox 8"/>
              <p:cNvSpPr txBox="1"/>
              <p:nvPr/>
            </p:nvSpPr>
            <p:spPr>
              <a:xfrm>
                <a:off x="139700" y="101600"/>
                <a:ext cx="533400" cy="571500"/>
              </a:xfrm>
              <a:prstGeom prst="rect">
                <a:avLst/>
              </a:prstGeom>
            </p:spPr>
            <p:txBody>
              <a:bodyPr lIns="50800" tIns="50800" rIns="50800" bIns="50800" rtlCol="0" anchor="ctr"/>
              <a:lstStyle/>
              <a:p>
                <a:pPr algn="ctr">
                  <a:lnSpc>
                    <a:spcPts val="3080"/>
                  </a:lnSpc>
                </a:pPr>
                <a:endParaRPr/>
              </a:p>
            </p:txBody>
          </p:sp>
        </p:grpSp>
        <p:grpSp>
          <p:nvGrpSpPr>
            <p:cNvPr id="9" name="Group 9"/>
            <p:cNvGrpSpPr/>
            <p:nvPr/>
          </p:nvGrpSpPr>
          <p:grpSpPr>
            <a:xfrm>
              <a:off x="2587108" y="3370763"/>
              <a:ext cx="2059986" cy="2059986"/>
              <a:chOff x="0" y="0"/>
              <a:chExt cx="812800" cy="812800"/>
            </a:xfrm>
          </p:grpSpPr>
          <p:sp>
            <p:nvSpPr>
              <p:cNvPr id="10" name="Freeform 10"/>
              <p:cNvSpPr/>
              <p:nvPr/>
            </p:nvSpPr>
            <p:spPr>
              <a:xfrm>
                <a:off x="43588" y="43588"/>
                <a:ext cx="725624" cy="725624"/>
              </a:xfrm>
              <a:custGeom>
                <a:avLst/>
                <a:gdLst/>
                <a:ahLst/>
                <a:cxnLst/>
                <a:rect l="l" t="t" r="r" b="b"/>
                <a:pathLst>
                  <a:path w="725624" h="725624">
                    <a:moveTo>
                      <a:pt x="437221" y="30821"/>
                    </a:moveTo>
                    <a:lnTo>
                      <a:pt x="694803" y="288403"/>
                    </a:lnTo>
                    <a:cubicBezTo>
                      <a:pt x="714537" y="308137"/>
                      <a:pt x="725624" y="334903"/>
                      <a:pt x="725624" y="362812"/>
                    </a:cubicBezTo>
                    <a:cubicBezTo>
                      <a:pt x="725624" y="390721"/>
                      <a:pt x="714537" y="417487"/>
                      <a:pt x="694803" y="437221"/>
                    </a:cubicBezTo>
                    <a:lnTo>
                      <a:pt x="437221" y="694803"/>
                    </a:lnTo>
                    <a:cubicBezTo>
                      <a:pt x="417487" y="714537"/>
                      <a:pt x="390721" y="725624"/>
                      <a:pt x="362812" y="725624"/>
                    </a:cubicBezTo>
                    <a:cubicBezTo>
                      <a:pt x="334903" y="725624"/>
                      <a:pt x="308137" y="714537"/>
                      <a:pt x="288403" y="694803"/>
                    </a:cubicBezTo>
                    <a:lnTo>
                      <a:pt x="30821" y="437221"/>
                    </a:lnTo>
                    <a:cubicBezTo>
                      <a:pt x="11087" y="417487"/>
                      <a:pt x="0" y="390721"/>
                      <a:pt x="0" y="362812"/>
                    </a:cubicBezTo>
                    <a:cubicBezTo>
                      <a:pt x="0" y="334903"/>
                      <a:pt x="11087" y="308137"/>
                      <a:pt x="30821" y="288403"/>
                    </a:cubicBezTo>
                    <a:lnTo>
                      <a:pt x="288403" y="30821"/>
                    </a:lnTo>
                    <a:cubicBezTo>
                      <a:pt x="308137" y="11087"/>
                      <a:pt x="334903" y="0"/>
                      <a:pt x="362812" y="0"/>
                    </a:cubicBezTo>
                    <a:cubicBezTo>
                      <a:pt x="390721" y="0"/>
                      <a:pt x="417487" y="11087"/>
                      <a:pt x="437221" y="30821"/>
                    </a:cubicBezTo>
                    <a:close/>
                  </a:path>
                </a:pathLst>
              </a:custGeom>
              <a:solidFill>
                <a:srgbClr val="1B294A"/>
              </a:solidFill>
            </p:spPr>
            <p:txBody>
              <a:bodyPr/>
              <a:lstStyle/>
              <a:p>
                <a:endParaRPr lang="en-US"/>
              </a:p>
            </p:txBody>
          </p:sp>
          <p:sp>
            <p:nvSpPr>
              <p:cNvPr id="11" name="TextBox 11"/>
              <p:cNvSpPr txBox="1"/>
              <p:nvPr/>
            </p:nvSpPr>
            <p:spPr>
              <a:xfrm>
                <a:off x="139700" y="101600"/>
                <a:ext cx="533400" cy="571500"/>
              </a:xfrm>
              <a:prstGeom prst="rect">
                <a:avLst/>
              </a:prstGeom>
            </p:spPr>
            <p:txBody>
              <a:bodyPr lIns="50800" tIns="50800" rIns="50800" bIns="50800" rtlCol="0" anchor="ctr"/>
              <a:lstStyle/>
              <a:p>
                <a:pPr algn="ctr">
                  <a:lnSpc>
                    <a:spcPts val="3080"/>
                  </a:lnSpc>
                </a:pPr>
                <a:endParaRPr/>
              </a:p>
            </p:txBody>
          </p:sp>
        </p:grpSp>
      </p:grpSp>
      <p:sp>
        <p:nvSpPr>
          <p:cNvPr id="12" name="Freeform 12"/>
          <p:cNvSpPr/>
          <p:nvPr/>
        </p:nvSpPr>
        <p:spPr>
          <a:xfrm>
            <a:off x="14875031" y="330879"/>
            <a:ext cx="3202204" cy="2871541"/>
          </a:xfrm>
          <a:custGeom>
            <a:avLst/>
            <a:gdLst/>
            <a:ahLst/>
            <a:cxnLst/>
            <a:rect l="l" t="t" r="r" b="b"/>
            <a:pathLst>
              <a:path w="3202204" h="2871541">
                <a:moveTo>
                  <a:pt x="0" y="0"/>
                </a:moveTo>
                <a:lnTo>
                  <a:pt x="3202203" y="0"/>
                </a:lnTo>
                <a:lnTo>
                  <a:pt x="3202203" y="2871541"/>
                </a:lnTo>
                <a:lnTo>
                  <a:pt x="0" y="2871541"/>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3330640" y="3881983"/>
            <a:ext cx="7823523" cy="1079373"/>
          </a:xfrm>
          <a:prstGeom prst="rect">
            <a:avLst/>
          </a:prstGeom>
        </p:spPr>
        <p:txBody>
          <a:bodyPr lIns="0" tIns="0" rIns="0" bIns="0" rtlCol="0" anchor="t">
            <a:spAutoFit/>
          </a:bodyPr>
          <a:lstStyle/>
          <a:p>
            <a:pPr algn="l">
              <a:lnSpc>
                <a:spcPts val="8555"/>
              </a:lnSpc>
            </a:pPr>
            <a:r>
              <a:rPr lang="en-US" sz="6899" b="1">
                <a:solidFill>
                  <a:srgbClr val="1B294A"/>
                </a:solidFill>
                <a:latin typeface="Montserrat Bold"/>
                <a:ea typeface="Montserrat Bold"/>
                <a:cs typeface="Montserrat Bold"/>
                <a:sym typeface="Montserrat Bold"/>
              </a:rPr>
              <a:t>THANK YOU</a:t>
            </a:r>
          </a:p>
        </p:txBody>
      </p:sp>
      <p:sp>
        <p:nvSpPr>
          <p:cNvPr id="14" name="TextBox 14"/>
          <p:cNvSpPr txBox="1"/>
          <p:nvPr/>
        </p:nvSpPr>
        <p:spPr>
          <a:xfrm>
            <a:off x="3330640" y="5312798"/>
            <a:ext cx="11709429" cy="1979930"/>
          </a:xfrm>
          <a:prstGeom prst="rect">
            <a:avLst/>
          </a:prstGeom>
        </p:spPr>
        <p:txBody>
          <a:bodyPr lIns="0" tIns="0" rIns="0" bIns="0" rtlCol="0" anchor="t">
            <a:spAutoFit/>
          </a:bodyPr>
          <a:lstStyle/>
          <a:p>
            <a:pPr algn="l">
              <a:lnSpc>
                <a:spcPts val="5319"/>
              </a:lnSpc>
            </a:pPr>
            <a:r>
              <a:rPr lang="en-US" sz="3799">
                <a:solidFill>
                  <a:srgbClr val="1B294A"/>
                </a:solidFill>
                <a:latin typeface="Lato"/>
                <a:ea typeface="Lato"/>
                <a:cs typeface="Lato"/>
                <a:sym typeface="Lato"/>
              </a:rPr>
              <a:t>If you have additional questions, please reach out to your medical director or your normal chain of command.</a:t>
            </a:r>
          </a:p>
        </p:txBody>
      </p:sp>
      <p:grpSp>
        <p:nvGrpSpPr>
          <p:cNvPr id="15" name="Group 15"/>
          <p:cNvGrpSpPr/>
          <p:nvPr/>
        </p:nvGrpSpPr>
        <p:grpSpPr>
          <a:xfrm>
            <a:off x="9689598" y="8889160"/>
            <a:ext cx="8637130" cy="895859"/>
            <a:chOff x="0" y="0"/>
            <a:chExt cx="11516173" cy="1194479"/>
          </a:xfrm>
        </p:grpSpPr>
        <p:grpSp>
          <p:nvGrpSpPr>
            <p:cNvPr id="16" name="Group 16"/>
            <p:cNvGrpSpPr/>
            <p:nvPr/>
          </p:nvGrpSpPr>
          <p:grpSpPr>
            <a:xfrm>
              <a:off x="0" y="0"/>
              <a:ext cx="11516173" cy="1194479"/>
              <a:chOff x="0" y="0"/>
              <a:chExt cx="2274800" cy="235946"/>
            </a:xfrm>
          </p:grpSpPr>
          <p:sp>
            <p:nvSpPr>
              <p:cNvPr id="17" name="Freeform 17"/>
              <p:cNvSpPr/>
              <p:nvPr/>
            </p:nvSpPr>
            <p:spPr>
              <a:xfrm>
                <a:off x="0" y="0"/>
                <a:ext cx="2274800" cy="235946"/>
              </a:xfrm>
              <a:custGeom>
                <a:avLst/>
                <a:gdLst/>
                <a:ahLst/>
                <a:cxnLst/>
                <a:rect l="l" t="t" r="r" b="b"/>
                <a:pathLst>
                  <a:path w="2274800" h="235946">
                    <a:moveTo>
                      <a:pt x="0" y="0"/>
                    </a:moveTo>
                    <a:lnTo>
                      <a:pt x="2274800" y="0"/>
                    </a:lnTo>
                    <a:lnTo>
                      <a:pt x="2274800" y="235946"/>
                    </a:lnTo>
                    <a:lnTo>
                      <a:pt x="0" y="235946"/>
                    </a:lnTo>
                    <a:close/>
                  </a:path>
                </a:pathLst>
              </a:custGeom>
              <a:solidFill>
                <a:srgbClr val="1B294A"/>
              </a:solidFill>
            </p:spPr>
            <p:txBody>
              <a:bodyPr/>
              <a:lstStyle/>
              <a:p>
                <a:endParaRPr lang="en-US"/>
              </a:p>
            </p:txBody>
          </p:sp>
          <p:sp>
            <p:nvSpPr>
              <p:cNvPr id="18" name="TextBox 18"/>
              <p:cNvSpPr txBox="1"/>
              <p:nvPr/>
            </p:nvSpPr>
            <p:spPr>
              <a:xfrm>
                <a:off x="0" y="-38100"/>
                <a:ext cx="2274800" cy="274046"/>
              </a:xfrm>
              <a:prstGeom prst="rect">
                <a:avLst/>
              </a:prstGeom>
            </p:spPr>
            <p:txBody>
              <a:bodyPr lIns="50800" tIns="50800" rIns="50800" bIns="50800" rtlCol="0" anchor="ctr"/>
              <a:lstStyle/>
              <a:p>
                <a:pPr algn="ctr">
                  <a:lnSpc>
                    <a:spcPts val="3080"/>
                  </a:lnSpc>
                </a:pPr>
                <a:endParaRPr/>
              </a:p>
            </p:txBody>
          </p:sp>
        </p:grpSp>
        <p:sp>
          <p:nvSpPr>
            <p:cNvPr id="19" name="TextBox 19"/>
            <p:cNvSpPr txBox="1"/>
            <p:nvPr/>
          </p:nvSpPr>
          <p:spPr>
            <a:xfrm>
              <a:off x="363115" y="299848"/>
              <a:ext cx="10820400" cy="547158"/>
            </a:xfrm>
            <a:prstGeom prst="rect">
              <a:avLst/>
            </a:prstGeom>
          </p:spPr>
          <p:txBody>
            <a:bodyPr lIns="0" tIns="0" rIns="0" bIns="0" rtlCol="0" anchor="t">
              <a:spAutoFit/>
            </a:bodyPr>
            <a:lstStyle/>
            <a:p>
              <a:pPr algn="r">
                <a:lnSpc>
                  <a:spcPts val="3499"/>
                </a:lnSpc>
              </a:pPr>
              <a:r>
                <a:rPr lang="en-US" sz="2499">
                  <a:solidFill>
                    <a:srgbClr val="FFFFFF"/>
                  </a:solidFill>
                  <a:latin typeface="Lato"/>
                  <a:ea typeface="Lato"/>
                  <a:cs typeface="Lato"/>
                  <a:sym typeface="Lato"/>
                </a:rPr>
                <a:t>2026 EMS Protocols | Academy of Medicine of Cincinnati </a:t>
              </a:r>
            </a:p>
          </p:txBody>
        </p:sp>
      </p:grpSp>
      <p:pic>
        <p:nvPicPr>
          <p:cNvPr id="21" name="Audio 20">
            <a:extLst>
              <a:ext uri="{FF2B5EF4-FFF2-40B4-BE49-F238E27FC236}">
                <a16:creationId xmlns:a16="http://schemas.microsoft.com/office/drawing/2014/main" id="{4C660212-278D-8635-CA96-1060F11B7D4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710"/>
    </mc:Choice>
    <mc:Fallback>
      <p:transition spd="slow" advTm="147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526986" y="-2331056"/>
            <a:ext cx="889629" cy="8077201"/>
            <a:chOff x="0" y="0"/>
            <a:chExt cx="234306" cy="1731877"/>
          </a:xfrm>
        </p:grpSpPr>
        <p:sp>
          <p:nvSpPr>
            <p:cNvPr id="3" name="Freeform 3"/>
            <p:cNvSpPr/>
            <p:nvPr/>
          </p:nvSpPr>
          <p:spPr>
            <a:xfrm>
              <a:off x="0" y="0"/>
              <a:ext cx="234306" cy="1731877"/>
            </a:xfrm>
            <a:custGeom>
              <a:avLst/>
              <a:gdLst/>
              <a:ahLst/>
              <a:cxnLst/>
              <a:rect l="l" t="t" r="r" b="b"/>
              <a:pathLst>
                <a:path w="234306" h="1731877">
                  <a:moveTo>
                    <a:pt x="117153" y="0"/>
                  </a:moveTo>
                  <a:lnTo>
                    <a:pt x="117153" y="0"/>
                  </a:lnTo>
                  <a:cubicBezTo>
                    <a:pt x="181855" y="0"/>
                    <a:pt x="234306" y="52451"/>
                    <a:pt x="234306" y="117153"/>
                  </a:cubicBezTo>
                  <a:lnTo>
                    <a:pt x="234306" y="1614724"/>
                  </a:lnTo>
                  <a:cubicBezTo>
                    <a:pt x="234306" y="1679426"/>
                    <a:pt x="181855" y="1731877"/>
                    <a:pt x="117153" y="1731877"/>
                  </a:cubicBezTo>
                  <a:lnTo>
                    <a:pt x="117153" y="1731877"/>
                  </a:lnTo>
                  <a:cubicBezTo>
                    <a:pt x="52451" y="1731877"/>
                    <a:pt x="0" y="1679426"/>
                    <a:pt x="0" y="1614724"/>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1769977"/>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026150" y="4613424"/>
            <a:ext cx="10875274" cy="1648426"/>
            <a:chOff x="0" y="0"/>
            <a:chExt cx="2864270" cy="434153"/>
          </a:xfrm>
        </p:grpSpPr>
        <p:sp>
          <p:nvSpPr>
            <p:cNvPr id="6" name="Freeform 6"/>
            <p:cNvSpPr/>
            <p:nvPr/>
          </p:nvSpPr>
          <p:spPr>
            <a:xfrm>
              <a:off x="0" y="0"/>
              <a:ext cx="2864270" cy="434153"/>
            </a:xfrm>
            <a:custGeom>
              <a:avLst/>
              <a:gdLst/>
              <a:ahLst/>
              <a:cxnLst/>
              <a:rect l="l" t="t" r="r" b="b"/>
              <a:pathLst>
                <a:path w="2864270" h="434153">
                  <a:moveTo>
                    <a:pt x="0" y="0"/>
                  </a:moveTo>
                  <a:lnTo>
                    <a:pt x="2864270" y="0"/>
                  </a:lnTo>
                  <a:lnTo>
                    <a:pt x="2864270" y="434153"/>
                  </a:lnTo>
                  <a:lnTo>
                    <a:pt x="0" y="434153"/>
                  </a:lnTo>
                  <a:close/>
                </a:path>
              </a:pathLst>
            </a:custGeom>
            <a:solidFill>
              <a:srgbClr val="1B294A"/>
            </a:solidFill>
          </p:spPr>
          <p:txBody>
            <a:bodyPr/>
            <a:lstStyle/>
            <a:p>
              <a:endParaRPr lang="en-US"/>
            </a:p>
          </p:txBody>
        </p:sp>
        <p:sp>
          <p:nvSpPr>
            <p:cNvPr id="7" name="TextBox 7"/>
            <p:cNvSpPr txBox="1"/>
            <p:nvPr/>
          </p:nvSpPr>
          <p:spPr>
            <a:xfrm>
              <a:off x="0" y="-38100"/>
              <a:ext cx="2864270" cy="472253"/>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609600" y="1392584"/>
            <a:ext cx="5734695"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UPDATED PROTOCOLS</a:t>
            </a:r>
          </a:p>
        </p:txBody>
      </p:sp>
      <p:sp>
        <p:nvSpPr>
          <p:cNvPr id="9" name="TextBox 9"/>
          <p:cNvSpPr txBox="1"/>
          <p:nvPr/>
        </p:nvSpPr>
        <p:spPr>
          <a:xfrm>
            <a:off x="1158597" y="2627215"/>
            <a:ext cx="12298230" cy="6288088"/>
          </a:xfrm>
          <a:prstGeom prst="rect">
            <a:avLst/>
          </a:prstGeom>
        </p:spPr>
        <p:txBody>
          <a:bodyPr lIns="0" tIns="0" rIns="0" bIns="0" rtlCol="0" anchor="t">
            <a:spAutoFit/>
          </a:bodyPr>
          <a:lstStyle/>
          <a:p>
            <a:pPr marL="755647" lvl="1" indent="-377824" algn="l">
              <a:lnSpc>
                <a:spcPts val="5634"/>
              </a:lnSpc>
              <a:buFont typeface="Arial"/>
              <a:buChar char="•"/>
            </a:pPr>
            <a:r>
              <a:rPr lang="en-US" sz="3499">
                <a:solidFill>
                  <a:srgbClr val="1B294A"/>
                </a:solidFill>
                <a:latin typeface="Lato"/>
                <a:ea typeface="Lato"/>
                <a:cs typeface="Lato"/>
                <a:sym typeface="Lato"/>
              </a:rPr>
              <a:t>A101: Prehospital Communications</a:t>
            </a:r>
          </a:p>
          <a:p>
            <a:pPr marL="755647" lvl="1" indent="-377824" algn="l">
              <a:lnSpc>
                <a:spcPts val="5634"/>
              </a:lnSpc>
              <a:buFont typeface="Arial"/>
              <a:buChar char="•"/>
            </a:pPr>
            <a:r>
              <a:rPr lang="en-US" sz="3499">
                <a:solidFill>
                  <a:srgbClr val="1B294A"/>
                </a:solidFill>
                <a:latin typeface="Lato"/>
                <a:ea typeface="Lato"/>
                <a:cs typeface="Lato"/>
                <a:sym typeface="Lato"/>
              </a:rPr>
              <a:t>A102: Pharmacologic-Assisted Intubation</a:t>
            </a:r>
          </a:p>
          <a:p>
            <a:pPr marL="755647" lvl="1" indent="-377824" algn="l">
              <a:lnSpc>
                <a:spcPts val="5634"/>
              </a:lnSpc>
              <a:buFont typeface="Arial"/>
              <a:buChar char="•"/>
            </a:pPr>
            <a:r>
              <a:rPr lang="en-US" sz="3499">
                <a:solidFill>
                  <a:srgbClr val="1B294A"/>
                </a:solidFill>
                <a:latin typeface="Lato"/>
                <a:ea typeface="Lato"/>
                <a:cs typeface="Lato"/>
                <a:sym typeface="Lato"/>
              </a:rPr>
              <a:t>A108: Use of EMS for Emergent Interfacility Transfer</a:t>
            </a:r>
          </a:p>
          <a:p>
            <a:pPr marL="755647" lvl="1" indent="-377824" algn="l">
              <a:lnSpc>
                <a:spcPts val="5634"/>
              </a:lnSpc>
              <a:buFont typeface="Arial"/>
              <a:buChar char="•"/>
            </a:pPr>
            <a:r>
              <a:rPr lang="en-US" sz="3499">
                <a:solidFill>
                  <a:srgbClr val="1B294A"/>
                </a:solidFill>
                <a:latin typeface="Lato"/>
                <a:ea typeface="Lato"/>
                <a:cs typeface="Lato"/>
                <a:sym typeface="Lato"/>
              </a:rPr>
              <a:t>A109: Advanced EMT</a:t>
            </a:r>
          </a:p>
          <a:p>
            <a:pPr marL="755647" lvl="1" indent="-377824" algn="l">
              <a:lnSpc>
                <a:spcPts val="5634"/>
              </a:lnSpc>
              <a:buFont typeface="Arial"/>
              <a:buChar char="•"/>
            </a:pPr>
            <a:r>
              <a:rPr lang="en-US" sz="3499">
                <a:solidFill>
                  <a:srgbClr val="1B294A"/>
                </a:solidFill>
                <a:latin typeface="Lato"/>
                <a:ea typeface="Lato"/>
                <a:cs typeface="Lato"/>
                <a:sym typeface="Lato"/>
              </a:rPr>
              <a:t>SB204: Cardiac Arrest</a:t>
            </a:r>
          </a:p>
          <a:p>
            <a:pPr marL="755647" lvl="1" indent="-377824" algn="l">
              <a:lnSpc>
                <a:spcPts val="5634"/>
              </a:lnSpc>
              <a:buFont typeface="Arial"/>
              <a:buChar char="•"/>
            </a:pPr>
            <a:r>
              <a:rPr lang="en-US" sz="3499">
                <a:solidFill>
                  <a:srgbClr val="1B294A"/>
                </a:solidFill>
                <a:latin typeface="Lato"/>
                <a:ea typeface="Lato"/>
                <a:cs typeface="Lato"/>
                <a:sym typeface="Lato"/>
              </a:rPr>
              <a:t>C302: Bradycardia</a:t>
            </a:r>
          </a:p>
          <a:p>
            <a:pPr marL="755647" lvl="1" indent="-377824" algn="l">
              <a:lnSpc>
                <a:spcPts val="5634"/>
              </a:lnSpc>
              <a:buFont typeface="Arial"/>
              <a:buChar char="•"/>
            </a:pPr>
            <a:r>
              <a:rPr lang="en-US" sz="3499">
                <a:solidFill>
                  <a:srgbClr val="1B294A"/>
                </a:solidFill>
                <a:latin typeface="Lato"/>
                <a:ea typeface="Lato"/>
                <a:cs typeface="Lato"/>
                <a:sym typeface="Lato"/>
              </a:rPr>
              <a:t>C305: Narrow Complex Tachycardia (Stable)</a:t>
            </a:r>
          </a:p>
          <a:p>
            <a:pPr marL="755647" lvl="1" indent="-377824" algn="l">
              <a:lnSpc>
                <a:spcPts val="5634"/>
              </a:lnSpc>
              <a:buFont typeface="Arial"/>
              <a:buChar char="•"/>
            </a:pPr>
            <a:r>
              <a:rPr lang="en-US" sz="3499">
                <a:solidFill>
                  <a:srgbClr val="1B294A"/>
                </a:solidFill>
                <a:latin typeface="Lato"/>
                <a:ea typeface="Lato"/>
                <a:cs typeface="Lato"/>
                <a:sym typeface="Lato"/>
              </a:rPr>
              <a:t>C307: Post ROSC Care</a:t>
            </a:r>
          </a:p>
          <a:p>
            <a:pPr algn="l">
              <a:lnSpc>
                <a:spcPts val="4479"/>
              </a:lnSpc>
            </a:pPr>
            <a:endParaRPr lang="en-US" sz="3499">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1FE767C7-CE85-E366-F947-42E80ABC2A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793686" y="-2292956"/>
            <a:ext cx="889629" cy="8001001"/>
            <a:chOff x="0" y="0"/>
            <a:chExt cx="234306" cy="1731877"/>
          </a:xfrm>
        </p:grpSpPr>
        <p:sp>
          <p:nvSpPr>
            <p:cNvPr id="3" name="Freeform 3"/>
            <p:cNvSpPr/>
            <p:nvPr/>
          </p:nvSpPr>
          <p:spPr>
            <a:xfrm>
              <a:off x="0" y="0"/>
              <a:ext cx="234306" cy="1731877"/>
            </a:xfrm>
            <a:custGeom>
              <a:avLst/>
              <a:gdLst/>
              <a:ahLst/>
              <a:cxnLst/>
              <a:rect l="l" t="t" r="r" b="b"/>
              <a:pathLst>
                <a:path w="234306" h="1731877">
                  <a:moveTo>
                    <a:pt x="117153" y="0"/>
                  </a:moveTo>
                  <a:lnTo>
                    <a:pt x="117153" y="0"/>
                  </a:lnTo>
                  <a:cubicBezTo>
                    <a:pt x="181855" y="0"/>
                    <a:pt x="234306" y="52451"/>
                    <a:pt x="234306" y="117153"/>
                  </a:cubicBezTo>
                  <a:lnTo>
                    <a:pt x="234306" y="1614724"/>
                  </a:lnTo>
                  <a:cubicBezTo>
                    <a:pt x="234306" y="1679426"/>
                    <a:pt x="181855" y="1731877"/>
                    <a:pt x="117153" y="1731877"/>
                  </a:cubicBezTo>
                  <a:lnTo>
                    <a:pt x="117153" y="1731877"/>
                  </a:lnTo>
                  <a:cubicBezTo>
                    <a:pt x="52451" y="1731877"/>
                    <a:pt x="0" y="1679426"/>
                    <a:pt x="0" y="1614724"/>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1769977"/>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026150" y="4613424"/>
            <a:ext cx="10875274" cy="1648426"/>
            <a:chOff x="0" y="0"/>
            <a:chExt cx="2864270" cy="434153"/>
          </a:xfrm>
        </p:grpSpPr>
        <p:sp>
          <p:nvSpPr>
            <p:cNvPr id="6" name="Freeform 6"/>
            <p:cNvSpPr/>
            <p:nvPr/>
          </p:nvSpPr>
          <p:spPr>
            <a:xfrm>
              <a:off x="0" y="0"/>
              <a:ext cx="2864270" cy="434153"/>
            </a:xfrm>
            <a:custGeom>
              <a:avLst/>
              <a:gdLst/>
              <a:ahLst/>
              <a:cxnLst/>
              <a:rect l="l" t="t" r="r" b="b"/>
              <a:pathLst>
                <a:path w="2864270" h="434153">
                  <a:moveTo>
                    <a:pt x="0" y="0"/>
                  </a:moveTo>
                  <a:lnTo>
                    <a:pt x="2864270" y="0"/>
                  </a:lnTo>
                  <a:lnTo>
                    <a:pt x="2864270" y="434153"/>
                  </a:lnTo>
                  <a:lnTo>
                    <a:pt x="0" y="434153"/>
                  </a:lnTo>
                  <a:close/>
                </a:path>
              </a:pathLst>
            </a:custGeom>
            <a:solidFill>
              <a:srgbClr val="1B294A"/>
            </a:solidFill>
          </p:spPr>
          <p:txBody>
            <a:bodyPr/>
            <a:lstStyle/>
            <a:p>
              <a:endParaRPr lang="en-US"/>
            </a:p>
          </p:txBody>
        </p:sp>
        <p:sp>
          <p:nvSpPr>
            <p:cNvPr id="7" name="TextBox 7"/>
            <p:cNvSpPr txBox="1"/>
            <p:nvPr/>
          </p:nvSpPr>
          <p:spPr>
            <a:xfrm>
              <a:off x="0" y="-38100"/>
              <a:ext cx="2864270" cy="472253"/>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685800" y="1371588"/>
            <a:ext cx="5734695"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UPDATED PROTOCOLS</a:t>
            </a:r>
          </a:p>
        </p:txBody>
      </p:sp>
      <p:sp>
        <p:nvSpPr>
          <p:cNvPr id="9" name="TextBox 9"/>
          <p:cNvSpPr txBox="1"/>
          <p:nvPr/>
        </p:nvSpPr>
        <p:spPr>
          <a:xfrm>
            <a:off x="1210561" y="2551156"/>
            <a:ext cx="12298230" cy="6285865"/>
          </a:xfrm>
          <a:prstGeom prst="rect">
            <a:avLst/>
          </a:prstGeom>
        </p:spPr>
        <p:txBody>
          <a:bodyPr lIns="0" tIns="0" rIns="0" bIns="0" rtlCol="0" anchor="t">
            <a:spAutoFit/>
          </a:bodyPr>
          <a:lstStyle/>
          <a:p>
            <a:pPr marL="755647" lvl="1" indent="-377824" algn="l">
              <a:lnSpc>
                <a:spcPts val="5669"/>
              </a:lnSpc>
              <a:buFont typeface="Arial"/>
              <a:buChar char="•"/>
            </a:pPr>
            <a:r>
              <a:rPr lang="en-US" sz="3499">
                <a:solidFill>
                  <a:srgbClr val="1B294A"/>
                </a:solidFill>
                <a:latin typeface="Lato"/>
                <a:ea typeface="Lato"/>
                <a:cs typeface="Lato"/>
                <a:sym typeface="Lato"/>
              </a:rPr>
              <a:t>M408: Restraint</a:t>
            </a:r>
          </a:p>
          <a:p>
            <a:pPr marL="755647" lvl="1" indent="-377824" algn="l">
              <a:lnSpc>
                <a:spcPts val="5669"/>
              </a:lnSpc>
              <a:buFont typeface="Arial"/>
              <a:buChar char="•"/>
            </a:pPr>
            <a:r>
              <a:rPr lang="en-US" sz="3499">
                <a:solidFill>
                  <a:srgbClr val="1B294A"/>
                </a:solidFill>
                <a:latin typeface="Lato"/>
                <a:ea typeface="Lato"/>
                <a:cs typeface="Lato"/>
                <a:sym typeface="Lato"/>
              </a:rPr>
              <a:t>M415: Pre-existing Medical Devices</a:t>
            </a:r>
          </a:p>
          <a:p>
            <a:pPr marL="755647" lvl="1" indent="-377824" algn="l">
              <a:lnSpc>
                <a:spcPts val="5669"/>
              </a:lnSpc>
              <a:buFont typeface="Arial"/>
              <a:buChar char="•"/>
            </a:pPr>
            <a:r>
              <a:rPr lang="en-US" sz="3499">
                <a:solidFill>
                  <a:srgbClr val="1B294A"/>
                </a:solidFill>
                <a:latin typeface="Lato"/>
                <a:ea typeface="Lato"/>
                <a:cs typeface="Lato"/>
                <a:sym typeface="Lato"/>
              </a:rPr>
              <a:t>S504: Eye Injuries</a:t>
            </a:r>
          </a:p>
          <a:p>
            <a:pPr marL="755647" lvl="1" indent="-377824" algn="l">
              <a:lnSpc>
                <a:spcPts val="5669"/>
              </a:lnSpc>
              <a:buFont typeface="Arial"/>
              <a:buChar char="•"/>
            </a:pPr>
            <a:r>
              <a:rPr lang="en-US" sz="3499">
                <a:solidFill>
                  <a:srgbClr val="1B294A"/>
                </a:solidFill>
                <a:latin typeface="Lato"/>
                <a:ea typeface="Lato"/>
                <a:cs typeface="Lato"/>
                <a:sym typeface="Lato"/>
              </a:rPr>
              <a:t>S508: Epistaxis</a:t>
            </a:r>
          </a:p>
          <a:p>
            <a:pPr marL="755647" lvl="1" indent="-377824" algn="l">
              <a:lnSpc>
                <a:spcPts val="5669"/>
              </a:lnSpc>
              <a:buFont typeface="Arial"/>
              <a:buChar char="•"/>
            </a:pPr>
            <a:r>
              <a:rPr lang="en-US" sz="3499">
                <a:solidFill>
                  <a:srgbClr val="1B294A"/>
                </a:solidFill>
                <a:latin typeface="Lato"/>
                <a:ea typeface="Lato"/>
                <a:cs typeface="Lato"/>
                <a:sym typeface="Lato"/>
              </a:rPr>
              <a:t>P601: Pediatric Pulseless Cardiac Arrest V-fib/tach</a:t>
            </a:r>
          </a:p>
          <a:p>
            <a:pPr marL="755647" lvl="1" indent="-377824" algn="l">
              <a:lnSpc>
                <a:spcPts val="5669"/>
              </a:lnSpc>
              <a:buFont typeface="Arial"/>
              <a:buChar char="•"/>
            </a:pPr>
            <a:r>
              <a:rPr lang="en-US" sz="3499">
                <a:solidFill>
                  <a:srgbClr val="1B294A"/>
                </a:solidFill>
                <a:latin typeface="Lato"/>
                <a:ea typeface="Lato"/>
                <a:cs typeface="Lato"/>
                <a:sym typeface="Lato"/>
              </a:rPr>
              <a:t>P605: Pediatric Stridor</a:t>
            </a:r>
          </a:p>
          <a:p>
            <a:pPr marL="755647" lvl="1" indent="-377824" algn="l">
              <a:lnSpc>
                <a:spcPts val="5669"/>
              </a:lnSpc>
              <a:buFont typeface="Arial"/>
              <a:buChar char="•"/>
            </a:pPr>
            <a:r>
              <a:rPr lang="en-US" sz="3499">
                <a:solidFill>
                  <a:srgbClr val="1B294A"/>
                </a:solidFill>
                <a:latin typeface="Lato"/>
                <a:ea typeface="Lato"/>
                <a:cs typeface="Lato"/>
                <a:sym typeface="Lato"/>
              </a:rPr>
              <a:t>P619: Pediatric BRUE</a:t>
            </a:r>
          </a:p>
          <a:p>
            <a:pPr marL="755647" lvl="1" indent="-377824" algn="l">
              <a:lnSpc>
                <a:spcPts val="5669"/>
              </a:lnSpc>
              <a:buFont typeface="Arial"/>
              <a:buChar char="•"/>
            </a:pPr>
            <a:r>
              <a:rPr lang="en-US" sz="3499">
                <a:solidFill>
                  <a:srgbClr val="1B294A"/>
                </a:solidFill>
                <a:latin typeface="Lato"/>
                <a:ea typeface="Lato"/>
                <a:cs typeface="Lato"/>
                <a:sym typeface="Lato"/>
              </a:rPr>
              <a:t>T713: Mechanical Ventilator Setup</a:t>
            </a:r>
          </a:p>
          <a:p>
            <a:pPr algn="l">
              <a:lnSpc>
                <a:spcPts val="4479"/>
              </a:lnSpc>
            </a:pPr>
            <a:endParaRPr lang="en-US" sz="3499">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CA2D3149-8AA9-107A-643C-B5D32E3A088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400"/>
    </mc:Choice>
    <mc:Fallback>
      <p:transition spd="slow" advTm="6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717486" y="-2292956"/>
            <a:ext cx="889629" cy="8001000"/>
            <a:chOff x="0" y="0"/>
            <a:chExt cx="234306" cy="1731877"/>
          </a:xfrm>
        </p:grpSpPr>
        <p:sp>
          <p:nvSpPr>
            <p:cNvPr id="3" name="Freeform 3"/>
            <p:cNvSpPr/>
            <p:nvPr/>
          </p:nvSpPr>
          <p:spPr>
            <a:xfrm>
              <a:off x="0" y="0"/>
              <a:ext cx="234306" cy="1731877"/>
            </a:xfrm>
            <a:custGeom>
              <a:avLst/>
              <a:gdLst/>
              <a:ahLst/>
              <a:cxnLst/>
              <a:rect l="l" t="t" r="r" b="b"/>
              <a:pathLst>
                <a:path w="234306" h="1731877">
                  <a:moveTo>
                    <a:pt x="117153" y="0"/>
                  </a:moveTo>
                  <a:lnTo>
                    <a:pt x="117153" y="0"/>
                  </a:lnTo>
                  <a:cubicBezTo>
                    <a:pt x="181855" y="0"/>
                    <a:pt x="234306" y="52451"/>
                    <a:pt x="234306" y="117153"/>
                  </a:cubicBezTo>
                  <a:lnTo>
                    <a:pt x="234306" y="1614724"/>
                  </a:lnTo>
                  <a:cubicBezTo>
                    <a:pt x="234306" y="1679426"/>
                    <a:pt x="181855" y="1731877"/>
                    <a:pt x="117153" y="1731877"/>
                  </a:cubicBezTo>
                  <a:lnTo>
                    <a:pt x="117153" y="1731877"/>
                  </a:lnTo>
                  <a:cubicBezTo>
                    <a:pt x="52451" y="1731877"/>
                    <a:pt x="0" y="1679426"/>
                    <a:pt x="0" y="1614724"/>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1769977"/>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138738" y="4726012"/>
            <a:ext cx="10875274" cy="1423250"/>
            <a:chOff x="0" y="0"/>
            <a:chExt cx="2864270" cy="374848"/>
          </a:xfrm>
        </p:grpSpPr>
        <p:sp>
          <p:nvSpPr>
            <p:cNvPr id="6" name="Freeform 6"/>
            <p:cNvSpPr/>
            <p:nvPr/>
          </p:nvSpPr>
          <p:spPr>
            <a:xfrm>
              <a:off x="0" y="0"/>
              <a:ext cx="2864270" cy="374848"/>
            </a:xfrm>
            <a:custGeom>
              <a:avLst/>
              <a:gdLst/>
              <a:ahLst/>
              <a:cxnLst/>
              <a:rect l="l" t="t" r="r" b="b"/>
              <a:pathLst>
                <a:path w="2864270" h="374848">
                  <a:moveTo>
                    <a:pt x="0" y="0"/>
                  </a:moveTo>
                  <a:lnTo>
                    <a:pt x="2864270" y="0"/>
                  </a:lnTo>
                  <a:lnTo>
                    <a:pt x="2864270" y="374848"/>
                  </a:lnTo>
                  <a:lnTo>
                    <a:pt x="0" y="374848"/>
                  </a:lnTo>
                  <a:close/>
                </a:path>
              </a:pathLst>
            </a:custGeom>
            <a:solidFill>
              <a:srgbClr val="1B294A"/>
            </a:solidFill>
          </p:spPr>
          <p:txBody>
            <a:bodyPr/>
            <a:lstStyle/>
            <a:p>
              <a:endParaRPr lang="en-US"/>
            </a:p>
          </p:txBody>
        </p:sp>
        <p:sp>
          <p:nvSpPr>
            <p:cNvPr id="7" name="TextBox 7"/>
            <p:cNvSpPr txBox="1"/>
            <p:nvPr/>
          </p:nvSpPr>
          <p:spPr>
            <a:xfrm>
              <a:off x="0" y="-38100"/>
              <a:ext cx="2864270" cy="412948"/>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685800" y="1383088"/>
            <a:ext cx="5734695"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UPDATED PROTOCOLS</a:t>
            </a:r>
          </a:p>
        </p:txBody>
      </p:sp>
      <p:sp>
        <p:nvSpPr>
          <p:cNvPr id="9" name="TextBox 9"/>
          <p:cNvSpPr txBox="1"/>
          <p:nvPr/>
        </p:nvSpPr>
        <p:spPr>
          <a:xfrm>
            <a:off x="1210561" y="2912152"/>
            <a:ext cx="12298230" cy="2856866"/>
          </a:xfrm>
          <a:prstGeom prst="rect">
            <a:avLst/>
          </a:prstGeom>
        </p:spPr>
        <p:txBody>
          <a:bodyPr lIns="0" tIns="0" rIns="0" bIns="0" rtlCol="0" anchor="t">
            <a:spAutoFit/>
          </a:bodyPr>
          <a:lstStyle/>
          <a:p>
            <a:pPr marL="755647" lvl="1" indent="-377824" algn="l">
              <a:lnSpc>
                <a:spcPts val="5704"/>
              </a:lnSpc>
              <a:buFont typeface="Arial"/>
              <a:buChar char="•"/>
            </a:pPr>
            <a:r>
              <a:rPr lang="en-US" sz="3499">
                <a:solidFill>
                  <a:srgbClr val="1B294A"/>
                </a:solidFill>
                <a:latin typeface="Lato"/>
                <a:ea typeface="Lato"/>
                <a:cs typeface="Lato"/>
                <a:sym typeface="Lato"/>
              </a:rPr>
              <a:t>Appendix A: Chemical Agent Exposure</a:t>
            </a:r>
          </a:p>
          <a:p>
            <a:pPr marL="755647" lvl="1" indent="-377824" algn="l">
              <a:lnSpc>
                <a:spcPts val="5704"/>
              </a:lnSpc>
              <a:buFont typeface="Arial"/>
              <a:buChar char="•"/>
            </a:pPr>
            <a:r>
              <a:rPr lang="en-US" sz="3499">
                <a:solidFill>
                  <a:srgbClr val="1B294A"/>
                </a:solidFill>
                <a:latin typeface="Lato"/>
                <a:ea typeface="Lato"/>
                <a:cs typeface="Lato"/>
                <a:sym typeface="Lato"/>
              </a:rPr>
              <a:t>Appendix B: Transport of the Contaminated Patient</a:t>
            </a:r>
          </a:p>
          <a:p>
            <a:pPr marL="755647" lvl="1" indent="-377824" algn="l">
              <a:lnSpc>
                <a:spcPts val="5704"/>
              </a:lnSpc>
              <a:buFont typeface="Arial"/>
              <a:buChar char="•"/>
            </a:pPr>
            <a:r>
              <a:rPr lang="en-US" sz="3499">
                <a:solidFill>
                  <a:srgbClr val="1B294A"/>
                </a:solidFill>
                <a:latin typeface="Lato"/>
                <a:ea typeface="Lato"/>
                <a:cs typeface="Lato"/>
                <a:sym typeface="Lato"/>
              </a:rPr>
              <a:t>Appendix E: Immunization</a:t>
            </a:r>
          </a:p>
          <a:p>
            <a:pPr algn="l">
              <a:lnSpc>
                <a:spcPts val="5704"/>
              </a:lnSpc>
            </a:pPr>
            <a:endParaRPr lang="en-US" sz="3499">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E9DA1485-0407-51CE-41F9-FB9882C3F1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600"/>
    </mc:Choice>
    <mc:Fallback>
      <p:transition spd="slow" advTm="5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060384" y="-2712057"/>
            <a:ext cx="889629" cy="8839202"/>
            <a:chOff x="0" y="0"/>
            <a:chExt cx="234306" cy="1803490"/>
          </a:xfrm>
        </p:grpSpPr>
        <p:sp>
          <p:nvSpPr>
            <p:cNvPr id="3" name="Freeform 3"/>
            <p:cNvSpPr/>
            <p:nvPr/>
          </p:nvSpPr>
          <p:spPr>
            <a:xfrm>
              <a:off x="0" y="0"/>
              <a:ext cx="234306" cy="1803490"/>
            </a:xfrm>
            <a:custGeom>
              <a:avLst/>
              <a:gdLst/>
              <a:ahLst/>
              <a:cxnLst/>
              <a:rect l="l" t="t" r="r" b="b"/>
              <a:pathLst>
                <a:path w="234306" h="1803490">
                  <a:moveTo>
                    <a:pt x="117153" y="0"/>
                  </a:moveTo>
                  <a:lnTo>
                    <a:pt x="117153" y="0"/>
                  </a:lnTo>
                  <a:cubicBezTo>
                    <a:pt x="181855" y="0"/>
                    <a:pt x="234306" y="52451"/>
                    <a:pt x="234306" y="117153"/>
                  </a:cubicBezTo>
                  <a:lnTo>
                    <a:pt x="234306" y="1686337"/>
                  </a:lnTo>
                  <a:cubicBezTo>
                    <a:pt x="234306" y="1751039"/>
                    <a:pt x="181855" y="1803490"/>
                    <a:pt x="117153" y="1803490"/>
                  </a:cubicBezTo>
                  <a:lnTo>
                    <a:pt x="117153" y="1803490"/>
                  </a:lnTo>
                  <a:cubicBezTo>
                    <a:pt x="52451" y="1803490"/>
                    <a:pt x="0" y="1751039"/>
                    <a:pt x="0" y="1686337"/>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1841590"/>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1991507" y="4578781"/>
            <a:ext cx="10875274" cy="1717711"/>
            <a:chOff x="0" y="0"/>
            <a:chExt cx="2864270" cy="452401"/>
          </a:xfrm>
        </p:grpSpPr>
        <p:sp>
          <p:nvSpPr>
            <p:cNvPr id="6" name="Freeform 6"/>
            <p:cNvSpPr/>
            <p:nvPr/>
          </p:nvSpPr>
          <p:spPr>
            <a:xfrm>
              <a:off x="0" y="0"/>
              <a:ext cx="2864270" cy="452401"/>
            </a:xfrm>
            <a:custGeom>
              <a:avLst/>
              <a:gdLst/>
              <a:ahLst/>
              <a:cxnLst/>
              <a:rect l="l" t="t" r="r" b="b"/>
              <a:pathLst>
                <a:path w="2864270" h="452401">
                  <a:moveTo>
                    <a:pt x="0" y="0"/>
                  </a:moveTo>
                  <a:lnTo>
                    <a:pt x="2864270" y="0"/>
                  </a:lnTo>
                  <a:lnTo>
                    <a:pt x="2864270" y="452401"/>
                  </a:lnTo>
                  <a:lnTo>
                    <a:pt x="0" y="452401"/>
                  </a:lnTo>
                  <a:close/>
                </a:path>
              </a:pathLst>
            </a:custGeom>
            <a:solidFill>
              <a:srgbClr val="1B294A"/>
            </a:solidFill>
          </p:spPr>
          <p:txBody>
            <a:bodyPr/>
            <a:lstStyle/>
            <a:p>
              <a:endParaRPr lang="en-US"/>
            </a:p>
          </p:txBody>
        </p:sp>
        <p:sp>
          <p:nvSpPr>
            <p:cNvPr id="7" name="TextBox 7"/>
            <p:cNvSpPr txBox="1"/>
            <p:nvPr/>
          </p:nvSpPr>
          <p:spPr>
            <a:xfrm>
              <a:off x="0" y="-38100"/>
              <a:ext cx="2864270" cy="490501"/>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838200" y="1392584"/>
            <a:ext cx="6051918"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OBSTETRIC PROTOCOLS</a:t>
            </a:r>
          </a:p>
        </p:txBody>
      </p:sp>
      <p:sp>
        <p:nvSpPr>
          <p:cNvPr id="9" name="TextBox 9"/>
          <p:cNvSpPr txBox="1"/>
          <p:nvPr/>
        </p:nvSpPr>
        <p:spPr>
          <a:xfrm>
            <a:off x="1158597" y="2596030"/>
            <a:ext cx="13926428" cy="7209731"/>
          </a:xfrm>
          <a:prstGeom prst="rect">
            <a:avLst/>
          </a:prstGeom>
        </p:spPr>
        <p:txBody>
          <a:bodyPr lIns="0" tIns="0" rIns="0" bIns="0" rtlCol="0" anchor="t">
            <a:spAutoFit/>
          </a:bodyPr>
          <a:lstStyle/>
          <a:p>
            <a:pPr marL="755647" lvl="1" indent="-377824" algn="l">
              <a:lnSpc>
                <a:spcPts val="5284"/>
              </a:lnSpc>
              <a:buFont typeface="Arial"/>
              <a:buChar char="•"/>
            </a:pPr>
            <a:r>
              <a:rPr lang="en-US" sz="3499" dirty="0">
                <a:solidFill>
                  <a:srgbClr val="1B294A"/>
                </a:solidFill>
                <a:latin typeface="Lato"/>
                <a:ea typeface="Lato"/>
                <a:cs typeface="Lato"/>
                <a:sym typeface="Lato"/>
              </a:rPr>
              <a:t>O800 Imminent Delivery and O801 Pregnancy and Postpartum Complications were split into several “new” protocols.</a:t>
            </a:r>
          </a:p>
          <a:p>
            <a:pPr marL="1292223" lvl="2" indent="-457200">
              <a:lnSpc>
                <a:spcPts val="5284"/>
              </a:lnSpc>
              <a:buFont typeface="Wingdings" panose="05000000000000000000" pitchFamily="2" charset="2"/>
              <a:buChar char="§"/>
            </a:pPr>
            <a:r>
              <a:rPr lang="en-US" sz="3499" dirty="0">
                <a:solidFill>
                  <a:srgbClr val="1B294A"/>
                </a:solidFill>
                <a:latin typeface="Lato"/>
                <a:ea typeface="Lato"/>
                <a:cs typeface="Lato"/>
                <a:sym typeface="Lato"/>
              </a:rPr>
              <a:t>O800: Imminent Delivery</a:t>
            </a:r>
          </a:p>
          <a:p>
            <a:pPr marL="1292223" lvl="2" indent="-457200">
              <a:lnSpc>
                <a:spcPts val="5284"/>
              </a:lnSpc>
              <a:buFont typeface="Wingdings" panose="05000000000000000000" pitchFamily="2" charset="2"/>
              <a:buChar char="§"/>
            </a:pPr>
            <a:r>
              <a:rPr lang="en-US" sz="3499" dirty="0">
                <a:solidFill>
                  <a:srgbClr val="1B294A"/>
                </a:solidFill>
                <a:latin typeface="Lato"/>
                <a:ea typeface="Lato"/>
                <a:cs typeface="Lato"/>
                <a:sym typeface="Lato"/>
              </a:rPr>
              <a:t>O801: Delivery Complications</a:t>
            </a:r>
          </a:p>
          <a:p>
            <a:pPr marL="1292223" lvl="2" indent="-457200">
              <a:lnSpc>
                <a:spcPts val="5284"/>
              </a:lnSpc>
              <a:buFont typeface="Wingdings" panose="05000000000000000000" pitchFamily="2" charset="2"/>
              <a:buChar char="§"/>
            </a:pPr>
            <a:r>
              <a:rPr lang="en-US" sz="3499" dirty="0">
                <a:solidFill>
                  <a:srgbClr val="1B294A"/>
                </a:solidFill>
                <a:latin typeface="Lato"/>
                <a:ea typeface="Lato"/>
                <a:cs typeface="Lato"/>
                <a:sym typeface="Lato"/>
              </a:rPr>
              <a:t>O802: Pregnancy – Complications and Postpartum Care</a:t>
            </a:r>
          </a:p>
          <a:p>
            <a:pPr marL="1292223" lvl="2" indent="-457200">
              <a:lnSpc>
                <a:spcPts val="5284"/>
              </a:lnSpc>
              <a:buFont typeface="Wingdings" panose="05000000000000000000" pitchFamily="2" charset="2"/>
              <a:buChar char="§"/>
            </a:pPr>
            <a:r>
              <a:rPr lang="en-US" sz="3499" dirty="0">
                <a:solidFill>
                  <a:srgbClr val="1B294A"/>
                </a:solidFill>
                <a:latin typeface="Lato"/>
                <a:ea typeface="Lato"/>
                <a:cs typeface="Lato"/>
                <a:sym typeface="Lato"/>
              </a:rPr>
              <a:t>O803: Pregnancy – Trauma Guidelines</a:t>
            </a:r>
          </a:p>
          <a:p>
            <a:pPr marL="1292223" lvl="2" indent="-457200">
              <a:lnSpc>
                <a:spcPts val="5284"/>
              </a:lnSpc>
              <a:buFont typeface="Wingdings" panose="05000000000000000000" pitchFamily="2" charset="2"/>
              <a:buChar char="§"/>
            </a:pPr>
            <a:r>
              <a:rPr lang="en-US" sz="3499" dirty="0">
                <a:solidFill>
                  <a:srgbClr val="1B294A"/>
                </a:solidFill>
                <a:latin typeface="Lato"/>
                <a:ea typeface="Lato"/>
                <a:cs typeface="Lato"/>
                <a:sym typeface="Lato"/>
              </a:rPr>
              <a:t>O804: Pregnancy – Cardiac Arrest</a:t>
            </a:r>
          </a:p>
          <a:p>
            <a:pPr algn="l">
              <a:lnSpc>
                <a:spcPts val="4899"/>
              </a:lnSpc>
            </a:pPr>
            <a:endParaRPr lang="en-US" sz="3499" dirty="0">
              <a:solidFill>
                <a:srgbClr val="1B294A"/>
              </a:solidFill>
              <a:latin typeface="Lato"/>
              <a:ea typeface="Lato"/>
              <a:cs typeface="Lato"/>
              <a:sym typeface="Lato"/>
            </a:endParaRPr>
          </a:p>
          <a:p>
            <a:pPr marL="755647" lvl="1" indent="-377824" algn="l">
              <a:lnSpc>
                <a:spcPts val="4899"/>
              </a:lnSpc>
              <a:buFont typeface="Arial"/>
              <a:buChar char="•"/>
            </a:pPr>
            <a:r>
              <a:rPr lang="en-US" sz="3499" dirty="0">
                <a:solidFill>
                  <a:srgbClr val="1B294A"/>
                </a:solidFill>
                <a:latin typeface="Lato"/>
                <a:ea typeface="Lato"/>
                <a:cs typeface="Lato"/>
                <a:sym typeface="Lato"/>
              </a:rPr>
              <a:t>No new information added; simply broken apart for ease of reference.</a:t>
            </a:r>
          </a:p>
          <a:p>
            <a:pPr algn="l">
              <a:lnSpc>
                <a:spcPts val="4899"/>
              </a:lnSpc>
            </a:pPr>
            <a:endParaRPr lang="en-US" sz="3499" dirty="0">
              <a:solidFill>
                <a:srgbClr val="1B294A"/>
              </a:solidFill>
              <a:latin typeface="Lato"/>
              <a:ea typeface="Lato"/>
              <a:cs typeface="Lato"/>
              <a:sym typeface="Lato"/>
            </a:endParaRPr>
          </a:p>
        </p:txBody>
      </p:sp>
      <p:pic>
        <p:nvPicPr>
          <p:cNvPr id="11" name="Audio 10">
            <a:extLst>
              <a:ext uri="{FF2B5EF4-FFF2-40B4-BE49-F238E27FC236}">
                <a16:creationId xmlns:a16="http://schemas.microsoft.com/office/drawing/2014/main" id="{AAF31438-18ED-D576-087B-CA185041EB8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680"/>
    </mc:Choice>
    <mc:Fallback>
      <p:transition spd="slow" advTm="306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1874" y="-1533918"/>
            <a:ext cx="4585897" cy="4073062"/>
            <a:chOff x="0" y="0"/>
            <a:chExt cx="6114530" cy="5430749"/>
          </a:xfrm>
        </p:grpSpPr>
        <p:grpSp>
          <p:nvGrpSpPr>
            <p:cNvPr id="3" name="Group 3"/>
            <p:cNvGrpSpPr/>
            <p:nvPr/>
          </p:nvGrpSpPr>
          <p:grpSpPr>
            <a:xfrm>
              <a:off x="0" y="1541771"/>
              <a:ext cx="3454000" cy="3454000"/>
              <a:chOff x="0" y="0"/>
              <a:chExt cx="812800" cy="812800"/>
            </a:xfrm>
          </p:grpSpPr>
          <p:sp>
            <p:nvSpPr>
              <p:cNvPr id="4" name="Freeform 4"/>
              <p:cNvSpPr/>
              <p:nvPr/>
            </p:nvSpPr>
            <p:spPr>
              <a:xfrm>
                <a:off x="32169" y="32169"/>
                <a:ext cx="748463" cy="748463"/>
              </a:xfrm>
              <a:custGeom>
                <a:avLst/>
                <a:gdLst/>
                <a:ahLst/>
                <a:cxnLst/>
                <a:rect l="l" t="t" r="r" b="b"/>
                <a:pathLst>
                  <a:path w="748463" h="748463">
                    <a:moveTo>
                      <a:pt x="446081" y="39681"/>
                    </a:moveTo>
                    <a:lnTo>
                      <a:pt x="708781" y="302381"/>
                    </a:lnTo>
                    <a:cubicBezTo>
                      <a:pt x="748463" y="342062"/>
                      <a:pt x="748463" y="406400"/>
                      <a:pt x="708781" y="446081"/>
                    </a:cubicBezTo>
                    <a:lnTo>
                      <a:pt x="446081" y="708781"/>
                    </a:lnTo>
                    <a:cubicBezTo>
                      <a:pt x="406400" y="748463"/>
                      <a:pt x="342062" y="748463"/>
                      <a:pt x="302381" y="708781"/>
                    </a:cubicBezTo>
                    <a:lnTo>
                      <a:pt x="39681" y="446081"/>
                    </a:lnTo>
                    <a:cubicBezTo>
                      <a:pt x="0" y="406400"/>
                      <a:pt x="0" y="342062"/>
                      <a:pt x="39681" y="302381"/>
                    </a:cubicBezTo>
                    <a:lnTo>
                      <a:pt x="302381" y="39681"/>
                    </a:lnTo>
                    <a:cubicBezTo>
                      <a:pt x="342062" y="0"/>
                      <a:pt x="406400" y="0"/>
                      <a:pt x="446081" y="39681"/>
                    </a:cubicBezTo>
                    <a:close/>
                  </a:path>
                </a:pathLst>
              </a:custGeom>
              <a:solidFill>
                <a:srgbClr val="1F5AF4"/>
              </a:solidFill>
            </p:spPr>
            <p:txBody>
              <a:bodyPr/>
              <a:lstStyle/>
              <a:p>
                <a:endParaRPr lang="en-US"/>
              </a:p>
            </p:txBody>
          </p:sp>
          <p:sp>
            <p:nvSpPr>
              <p:cNvPr id="5" name="TextBox 5"/>
              <p:cNvSpPr txBox="1"/>
              <p:nvPr/>
            </p:nvSpPr>
            <p:spPr>
              <a:xfrm>
                <a:off x="139700" y="101600"/>
                <a:ext cx="533400" cy="571500"/>
              </a:xfrm>
              <a:prstGeom prst="rect">
                <a:avLst/>
              </a:prstGeom>
            </p:spPr>
            <p:txBody>
              <a:bodyPr lIns="50800" tIns="50800" rIns="50800" bIns="50800" rtlCol="0" anchor="ctr"/>
              <a:lstStyle/>
              <a:p>
                <a:pPr algn="ctr">
                  <a:lnSpc>
                    <a:spcPts val="3080"/>
                  </a:lnSpc>
                </a:pPr>
                <a:endParaRPr/>
              </a:p>
            </p:txBody>
          </p:sp>
        </p:grpSp>
        <p:grpSp>
          <p:nvGrpSpPr>
            <p:cNvPr id="6" name="Group 6"/>
            <p:cNvGrpSpPr/>
            <p:nvPr/>
          </p:nvGrpSpPr>
          <p:grpSpPr>
            <a:xfrm>
              <a:off x="2391315" y="0"/>
              <a:ext cx="3723215" cy="3723215"/>
              <a:chOff x="0" y="0"/>
              <a:chExt cx="812800" cy="812800"/>
            </a:xfrm>
          </p:grpSpPr>
          <p:sp>
            <p:nvSpPr>
              <p:cNvPr id="7" name="Freeform 7"/>
              <p:cNvSpPr/>
              <p:nvPr/>
            </p:nvSpPr>
            <p:spPr>
              <a:xfrm>
                <a:off x="29842" y="29842"/>
                <a:ext cx="753115" cy="753115"/>
              </a:xfrm>
              <a:custGeom>
                <a:avLst/>
                <a:gdLst/>
                <a:ahLst/>
                <a:cxnLst/>
                <a:rect l="l" t="t" r="r" b="b"/>
                <a:pathLst>
                  <a:path w="753115" h="753115">
                    <a:moveTo>
                      <a:pt x="443213" y="36813"/>
                    </a:moveTo>
                    <a:lnTo>
                      <a:pt x="716303" y="309903"/>
                    </a:lnTo>
                    <a:cubicBezTo>
                      <a:pt x="753115" y="346716"/>
                      <a:pt x="753115" y="406401"/>
                      <a:pt x="716303" y="443213"/>
                    </a:cubicBezTo>
                    <a:lnTo>
                      <a:pt x="443213" y="716303"/>
                    </a:lnTo>
                    <a:cubicBezTo>
                      <a:pt x="406401" y="753115"/>
                      <a:pt x="346716" y="753115"/>
                      <a:pt x="309903" y="716303"/>
                    </a:cubicBezTo>
                    <a:lnTo>
                      <a:pt x="36813" y="443213"/>
                    </a:lnTo>
                    <a:cubicBezTo>
                      <a:pt x="0" y="406401"/>
                      <a:pt x="0" y="346716"/>
                      <a:pt x="36813" y="309903"/>
                    </a:cubicBezTo>
                    <a:lnTo>
                      <a:pt x="309903" y="36813"/>
                    </a:lnTo>
                    <a:cubicBezTo>
                      <a:pt x="346716" y="0"/>
                      <a:pt x="406401" y="0"/>
                      <a:pt x="443213" y="36813"/>
                    </a:cubicBezTo>
                    <a:close/>
                  </a:path>
                </a:pathLst>
              </a:custGeom>
              <a:solidFill>
                <a:srgbClr val="1B294A"/>
              </a:solidFill>
            </p:spPr>
            <p:txBody>
              <a:bodyPr/>
              <a:lstStyle/>
              <a:p>
                <a:endParaRPr lang="en-US"/>
              </a:p>
            </p:txBody>
          </p:sp>
          <p:sp>
            <p:nvSpPr>
              <p:cNvPr id="8" name="TextBox 8"/>
              <p:cNvSpPr txBox="1"/>
              <p:nvPr/>
            </p:nvSpPr>
            <p:spPr>
              <a:xfrm>
                <a:off x="139700" y="101600"/>
                <a:ext cx="533400" cy="571500"/>
              </a:xfrm>
              <a:prstGeom prst="rect">
                <a:avLst/>
              </a:prstGeom>
            </p:spPr>
            <p:txBody>
              <a:bodyPr lIns="50800" tIns="50800" rIns="50800" bIns="50800" rtlCol="0" anchor="ctr"/>
              <a:lstStyle/>
              <a:p>
                <a:pPr algn="ctr">
                  <a:lnSpc>
                    <a:spcPts val="3080"/>
                  </a:lnSpc>
                </a:pPr>
                <a:endParaRPr/>
              </a:p>
            </p:txBody>
          </p:sp>
        </p:grpSp>
        <p:grpSp>
          <p:nvGrpSpPr>
            <p:cNvPr id="9" name="Group 9"/>
            <p:cNvGrpSpPr/>
            <p:nvPr/>
          </p:nvGrpSpPr>
          <p:grpSpPr>
            <a:xfrm>
              <a:off x="2587108" y="3370763"/>
              <a:ext cx="2059986" cy="2059986"/>
              <a:chOff x="0" y="0"/>
              <a:chExt cx="812800" cy="812800"/>
            </a:xfrm>
          </p:grpSpPr>
          <p:sp>
            <p:nvSpPr>
              <p:cNvPr id="10" name="Freeform 10"/>
              <p:cNvSpPr/>
              <p:nvPr/>
            </p:nvSpPr>
            <p:spPr>
              <a:xfrm>
                <a:off x="43588" y="43588"/>
                <a:ext cx="725624" cy="725624"/>
              </a:xfrm>
              <a:custGeom>
                <a:avLst/>
                <a:gdLst/>
                <a:ahLst/>
                <a:cxnLst/>
                <a:rect l="l" t="t" r="r" b="b"/>
                <a:pathLst>
                  <a:path w="725624" h="725624">
                    <a:moveTo>
                      <a:pt x="437221" y="30821"/>
                    </a:moveTo>
                    <a:lnTo>
                      <a:pt x="694803" y="288403"/>
                    </a:lnTo>
                    <a:cubicBezTo>
                      <a:pt x="714537" y="308137"/>
                      <a:pt x="725624" y="334903"/>
                      <a:pt x="725624" y="362812"/>
                    </a:cubicBezTo>
                    <a:cubicBezTo>
                      <a:pt x="725624" y="390721"/>
                      <a:pt x="714537" y="417487"/>
                      <a:pt x="694803" y="437221"/>
                    </a:cubicBezTo>
                    <a:lnTo>
                      <a:pt x="437221" y="694803"/>
                    </a:lnTo>
                    <a:cubicBezTo>
                      <a:pt x="417487" y="714537"/>
                      <a:pt x="390721" y="725624"/>
                      <a:pt x="362812" y="725624"/>
                    </a:cubicBezTo>
                    <a:cubicBezTo>
                      <a:pt x="334903" y="725624"/>
                      <a:pt x="308137" y="714537"/>
                      <a:pt x="288403" y="694803"/>
                    </a:cubicBezTo>
                    <a:lnTo>
                      <a:pt x="30821" y="437221"/>
                    </a:lnTo>
                    <a:cubicBezTo>
                      <a:pt x="11087" y="417487"/>
                      <a:pt x="0" y="390721"/>
                      <a:pt x="0" y="362812"/>
                    </a:cubicBezTo>
                    <a:cubicBezTo>
                      <a:pt x="0" y="334903"/>
                      <a:pt x="11087" y="308137"/>
                      <a:pt x="30821" y="288403"/>
                    </a:cubicBezTo>
                    <a:lnTo>
                      <a:pt x="288403" y="30821"/>
                    </a:lnTo>
                    <a:cubicBezTo>
                      <a:pt x="308137" y="11087"/>
                      <a:pt x="334903" y="0"/>
                      <a:pt x="362812" y="0"/>
                    </a:cubicBezTo>
                    <a:cubicBezTo>
                      <a:pt x="390721" y="0"/>
                      <a:pt x="417487" y="11087"/>
                      <a:pt x="437221" y="30821"/>
                    </a:cubicBezTo>
                    <a:close/>
                  </a:path>
                </a:pathLst>
              </a:custGeom>
              <a:solidFill>
                <a:srgbClr val="1B294A"/>
              </a:solidFill>
            </p:spPr>
            <p:txBody>
              <a:bodyPr/>
              <a:lstStyle/>
              <a:p>
                <a:endParaRPr lang="en-US"/>
              </a:p>
            </p:txBody>
          </p:sp>
          <p:sp>
            <p:nvSpPr>
              <p:cNvPr id="11" name="TextBox 11"/>
              <p:cNvSpPr txBox="1"/>
              <p:nvPr/>
            </p:nvSpPr>
            <p:spPr>
              <a:xfrm>
                <a:off x="139700" y="101600"/>
                <a:ext cx="533400" cy="571500"/>
              </a:xfrm>
              <a:prstGeom prst="rect">
                <a:avLst/>
              </a:prstGeom>
            </p:spPr>
            <p:txBody>
              <a:bodyPr lIns="50800" tIns="50800" rIns="50800" bIns="50800" rtlCol="0" anchor="ctr"/>
              <a:lstStyle/>
              <a:p>
                <a:pPr algn="ctr">
                  <a:lnSpc>
                    <a:spcPts val="3080"/>
                  </a:lnSpc>
                </a:pPr>
                <a:endParaRPr/>
              </a:p>
            </p:txBody>
          </p:sp>
        </p:grpSp>
      </p:grpSp>
      <p:grpSp>
        <p:nvGrpSpPr>
          <p:cNvPr id="12" name="Group 12"/>
          <p:cNvGrpSpPr/>
          <p:nvPr/>
        </p:nvGrpSpPr>
        <p:grpSpPr>
          <a:xfrm>
            <a:off x="9689598" y="8889160"/>
            <a:ext cx="8637130" cy="895859"/>
            <a:chOff x="0" y="0"/>
            <a:chExt cx="11516173" cy="1194479"/>
          </a:xfrm>
        </p:grpSpPr>
        <p:grpSp>
          <p:nvGrpSpPr>
            <p:cNvPr id="13" name="Group 13"/>
            <p:cNvGrpSpPr/>
            <p:nvPr/>
          </p:nvGrpSpPr>
          <p:grpSpPr>
            <a:xfrm>
              <a:off x="0" y="0"/>
              <a:ext cx="11516173" cy="1194479"/>
              <a:chOff x="0" y="0"/>
              <a:chExt cx="2274800" cy="235946"/>
            </a:xfrm>
          </p:grpSpPr>
          <p:sp>
            <p:nvSpPr>
              <p:cNvPr id="14" name="Freeform 14"/>
              <p:cNvSpPr/>
              <p:nvPr/>
            </p:nvSpPr>
            <p:spPr>
              <a:xfrm>
                <a:off x="0" y="0"/>
                <a:ext cx="2274800" cy="235946"/>
              </a:xfrm>
              <a:custGeom>
                <a:avLst/>
                <a:gdLst/>
                <a:ahLst/>
                <a:cxnLst/>
                <a:rect l="l" t="t" r="r" b="b"/>
                <a:pathLst>
                  <a:path w="2274800" h="235946">
                    <a:moveTo>
                      <a:pt x="0" y="0"/>
                    </a:moveTo>
                    <a:lnTo>
                      <a:pt x="2274800" y="0"/>
                    </a:lnTo>
                    <a:lnTo>
                      <a:pt x="2274800" y="235946"/>
                    </a:lnTo>
                    <a:lnTo>
                      <a:pt x="0" y="235946"/>
                    </a:lnTo>
                    <a:close/>
                  </a:path>
                </a:pathLst>
              </a:custGeom>
              <a:solidFill>
                <a:srgbClr val="1B294A"/>
              </a:solidFill>
            </p:spPr>
            <p:txBody>
              <a:bodyPr/>
              <a:lstStyle/>
              <a:p>
                <a:endParaRPr lang="en-US"/>
              </a:p>
            </p:txBody>
          </p:sp>
          <p:sp>
            <p:nvSpPr>
              <p:cNvPr id="15" name="TextBox 15"/>
              <p:cNvSpPr txBox="1"/>
              <p:nvPr/>
            </p:nvSpPr>
            <p:spPr>
              <a:xfrm>
                <a:off x="0" y="-38100"/>
                <a:ext cx="2274800" cy="274046"/>
              </a:xfrm>
              <a:prstGeom prst="rect">
                <a:avLst/>
              </a:prstGeom>
            </p:spPr>
            <p:txBody>
              <a:bodyPr lIns="50800" tIns="50800" rIns="50800" bIns="50800" rtlCol="0" anchor="ctr"/>
              <a:lstStyle/>
              <a:p>
                <a:pPr algn="ctr">
                  <a:lnSpc>
                    <a:spcPts val="3080"/>
                  </a:lnSpc>
                </a:pPr>
                <a:endParaRPr/>
              </a:p>
            </p:txBody>
          </p:sp>
        </p:grpSp>
        <p:sp>
          <p:nvSpPr>
            <p:cNvPr id="16" name="TextBox 16"/>
            <p:cNvSpPr txBox="1"/>
            <p:nvPr/>
          </p:nvSpPr>
          <p:spPr>
            <a:xfrm>
              <a:off x="363115" y="299848"/>
              <a:ext cx="10820400" cy="547158"/>
            </a:xfrm>
            <a:prstGeom prst="rect">
              <a:avLst/>
            </a:prstGeom>
          </p:spPr>
          <p:txBody>
            <a:bodyPr lIns="0" tIns="0" rIns="0" bIns="0" rtlCol="0" anchor="t">
              <a:spAutoFit/>
            </a:bodyPr>
            <a:lstStyle/>
            <a:p>
              <a:pPr algn="r">
                <a:lnSpc>
                  <a:spcPts val="3499"/>
                </a:lnSpc>
              </a:pPr>
              <a:r>
                <a:rPr lang="en-US" sz="2499">
                  <a:solidFill>
                    <a:srgbClr val="FFFFFF"/>
                  </a:solidFill>
                  <a:latin typeface="Lato"/>
                  <a:ea typeface="Lato"/>
                  <a:cs typeface="Lato"/>
                  <a:sym typeface="Lato"/>
                </a:rPr>
                <a:t>2026 EMS Protocols | Academy of Medicine of Cincinnati </a:t>
              </a:r>
            </a:p>
          </p:txBody>
        </p:sp>
      </p:grpSp>
      <p:sp>
        <p:nvSpPr>
          <p:cNvPr id="17" name="Freeform 17"/>
          <p:cNvSpPr/>
          <p:nvPr/>
        </p:nvSpPr>
        <p:spPr>
          <a:xfrm>
            <a:off x="15389428" y="206488"/>
            <a:ext cx="2601265" cy="2332656"/>
          </a:xfrm>
          <a:custGeom>
            <a:avLst/>
            <a:gdLst/>
            <a:ahLst/>
            <a:cxnLst/>
            <a:rect l="l" t="t" r="r" b="b"/>
            <a:pathLst>
              <a:path w="2601265" h="2332656">
                <a:moveTo>
                  <a:pt x="0" y="0"/>
                </a:moveTo>
                <a:lnTo>
                  <a:pt x="2601264" y="0"/>
                </a:lnTo>
                <a:lnTo>
                  <a:pt x="2601264" y="2332656"/>
                </a:lnTo>
                <a:lnTo>
                  <a:pt x="0" y="2332656"/>
                </a:lnTo>
                <a:lnTo>
                  <a:pt x="0" y="0"/>
                </a:lnTo>
                <a:close/>
              </a:path>
            </a:pathLst>
          </a:custGeom>
          <a:blipFill>
            <a:blip r:embed="rId5"/>
            <a:stretch>
              <a:fillRect/>
            </a:stretch>
          </a:blipFill>
        </p:spPr>
        <p:txBody>
          <a:bodyPr/>
          <a:lstStyle/>
          <a:p>
            <a:endParaRPr lang="en-US"/>
          </a:p>
        </p:txBody>
      </p:sp>
      <p:sp>
        <p:nvSpPr>
          <p:cNvPr id="18" name="TextBox 18"/>
          <p:cNvSpPr txBox="1"/>
          <p:nvPr/>
        </p:nvSpPr>
        <p:spPr>
          <a:xfrm>
            <a:off x="3995827" y="4227870"/>
            <a:ext cx="10296346" cy="1282320"/>
          </a:xfrm>
          <a:prstGeom prst="rect">
            <a:avLst/>
          </a:prstGeom>
        </p:spPr>
        <p:txBody>
          <a:bodyPr lIns="0" tIns="0" rIns="0" bIns="0" rtlCol="0" anchor="t">
            <a:spAutoFit/>
          </a:bodyPr>
          <a:lstStyle/>
          <a:p>
            <a:pPr algn="ctr">
              <a:lnSpc>
                <a:spcPts val="10167"/>
              </a:lnSpc>
            </a:pPr>
            <a:r>
              <a:rPr lang="en-US" sz="8199">
                <a:solidFill>
                  <a:srgbClr val="1B294A"/>
                </a:solidFill>
                <a:latin typeface="Archivo Black"/>
                <a:ea typeface="Archivo Black"/>
                <a:cs typeface="Archivo Black"/>
                <a:sym typeface="Archivo Black"/>
              </a:rPr>
              <a:t>NEW PROTOCOLS</a:t>
            </a:r>
          </a:p>
        </p:txBody>
      </p:sp>
      <p:pic>
        <p:nvPicPr>
          <p:cNvPr id="20" name="Audio 19">
            <a:extLst>
              <a:ext uri="{FF2B5EF4-FFF2-40B4-BE49-F238E27FC236}">
                <a16:creationId xmlns:a16="http://schemas.microsoft.com/office/drawing/2014/main" id="{11102C8C-B1A1-8993-ED9F-B2E1942258F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100"/>
    </mc:Choice>
    <mc:Fallback>
      <p:transition spd="slow" advTm="6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174684" y="-2826357"/>
            <a:ext cx="889629" cy="9067802"/>
            <a:chOff x="0" y="0"/>
            <a:chExt cx="234306" cy="1926823"/>
          </a:xfrm>
        </p:grpSpPr>
        <p:sp>
          <p:nvSpPr>
            <p:cNvPr id="3" name="Freeform 3"/>
            <p:cNvSpPr/>
            <p:nvPr/>
          </p:nvSpPr>
          <p:spPr>
            <a:xfrm>
              <a:off x="0" y="0"/>
              <a:ext cx="234306" cy="1926823"/>
            </a:xfrm>
            <a:custGeom>
              <a:avLst/>
              <a:gdLst/>
              <a:ahLst/>
              <a:cxnLst/>
              <a:rect l="l" t="t" r="r" b="b"/>
              <a:pathLst>
                <a:path w="234306" h="1926823">
                  <a:moveTo>
                    <a:pt x="117153" y="0"/>
                  </a:moveTo>
                  <a:lnTo>
                    <a:pt x="117153" y="0"/>
                  </a:lnTo>
                  <a:cubicBezTo>
                    <a:pt x="181855" y="0"/>
                    <a:pt x="234306" y="52451"/>
                    <a:pt x="234306" y="117153"/>
                  </a:cubicBezTo>
                  <a:lnTo>
                    <a:pt x="234306" y="1809671"/>
                  </a:lnTo>
                  <a:cubicBezTo>
                    <a:pt x="234306" y="1874372"/>
                    <a:pt x="181855" y="1926823"/>
                    <a:pt x="117153" y="1926823"/>
                  </a:cubicBezTo>
                  <a:lnTo>
                    <a:pt x="117153" y="1926823"/>
                  </a:lnTo>
                  <a:cubicBezTo>
                    <a:pt x="52451" y="1926823"/>
                    <a:pt x="0" y="1874372"/>
                    <a:pt x="0" y="1809671"/>
                  </a:cubicBezTo>
                  <a:lnTo>
                    <a:pt x="0" y="117153"/>
                  </a:lnTo>
                  <a:cubicBezTo>
                    <a:pt x="0" y="52451"/>
                    <a:pt x="52451" y="0"/>
                    <a:pt x="117153" y="0"/>
                  </a:cubicBezTo>
                  <a:close/>
                </a:path>
              </a:pathLst>
            </a:custGeom>
            <a:solidFill>
              <a:srgbClr val="1B294A"/>
            </a:solidFill>
          </p:spPr>
          <p:txBody>
            <a:bodyPr/>
            <a:lstStyle/>
            <a:p>
              <a:endParaRPr lang="en-US"/>
            </a:p>
          </p:txBody>
        </p:sp>
        <p:sp>
          <p:nvSpPr>
            <p:cNvPr id="4" name="TextBox 4"/>
            <p:cNvSpPr txBox="1"/>
            <p:nvPr/>
          </p:nvSpPr>
          <p:spPr>
            <a:xfrm>
              <a:off x="0" y="-38100"/>
              <a:ext cx="234306" cy="1964923"/>
            </a:xfrm>
            <a:prstGeom prst="rect">
              <a:avLst/>
            </a:prstGeom>
          </p:spPr>
          <p:txBody>
            <a:bodyPr lIns="50800" tIns="50800" rIns="50800" bIns="50800" rtlCol="0" anchor="ctr"/>
            <a:lstStyle/>
            <a:p>
              <a:pPr algn="l">
                <a:lnSpc>
                  <a:spcPts val="3080"/>
                </a:lnSpc>
              </a:pPr>
              <a:endParaRPr/>
            </a:p>
          </p:txBody>
        </p:sp>
      </p:grpSp>
      <p:grpSp>
        <p:nvGrpSpPr>
          <p:cNvPr id="5" name="Group 5"/>
          <p:cNvGrpSpPr/>
          <p:nvPr/>
        </p:nvGrpSpPr>
        <p:grpSpPr>
          <a:xfrm rot="-5400000">
            <a:off x="12173380" y="4760655"/>
            <a:ext cx="10875274" cy="1353965"/>
            <a:chOff x="0" y="0"/>
            <a:chExt cx="2864270" cy="356600"/>
          </a:xfrm>
        </p:grpSpPr>
        <p:sp>
          <p:nvSpPr>
            <p:cNvPr id="6" name="Freeform 6"/>
            <p:cNvSpPr/>
            <p:nvPr/>
          </p:nvSpPr>
          <p:spPr>
            <a:xfrm>
              <a:off x="0" y="0"/>
              <a:ext cx="2864270" cy="356600"/>
            </a:xfrm>
            <a:custGeom>
              <a:avLst/>
              <a:gdLst/>
              <a:ahLst/>
              <a:cxnLst/>
              <a:rect l="l" t="t" r="r" b="b"/>
              <a:pathLst>
                <a:path w="2864270" h="356600">
                  <a:moveTo>
                    <a:pt x="0" y="0"/>
                  </a:moveTo>
                  <a:lnTo>
                    <a:pt x="2864270" y="0"/>
                  </a:lnTo>
                  <a:lnTo>
                    <a:pt x="2864270" y="356600"/>
                  </a:lnTo>
                  <a:lnTo>
                    <a:pt x="0" y="356600"/>
                  </a:lnTo>
                  <a:close/>
                </a:path>
              </a:pathLst>
            </a:custGeom>
            <a:solidFill>
              <a:srgbClr val="1B294A"/>
            </a:solidFill>
          </p:spPr>
          <p:txBody>
            <a:bodyPr/>
            <a:lstStyle/>
            <a:p>
              <a:endParaRPr lang="en-US"/>
            </a:p>
          </p:txBody>
        </p:sp>
        <p:sp>
          <p:nvSpPr>
            <p:cNvPr id="7" name="TextBox 7"/>
            <p:cNvSpPr txBox="1"/>
            <p:nvPr/>
          </p:nvSpPr>
          <p:spPr>
            <a:xfrm>
              <a:off x="0" y="-38100"/>
              <a:ext cx="2864270" cy="394700"/>
            </a:xfrm>
            <a:prstGeom prst="rect">
              <a:avLst/>
            </a:prstGeom>
          </p:spPr>
          <p:txBody>
            <a:bodyPr lIns="50800" tIns="50800" rIns="50800" bIns="50800" rtlCol="0" anchor="ctr"/>
            <a:lstStyle/>
            <a:p>
              <a:pPr algn="l">
                <a:lnSpc>
                  <a:spcPts val="3080"/>
                </a:lnSpc>
              </a:pPr>
              <a:endParaRPr/>
            </a:p>
          </p:txBody>
        </p:sp>
      </p:grpSp>
      <p:sp>
        <p:nvSpPr>
          <p:cNvPr id="8" name="TextBox 8"/>
          <p:cNvSpPr txBox="1"/>
          <p:nvPr/>
        </p:nvSpPr>
        <p:spPr>
          <a:xfrm>
            <a:off x="1028700" y="1383088"/>
            <a:ext cx="6565517" cy="629920"/>
          </a:xfrm>
          <a:prstGeom prst="rect">
            <a:avLst/>
          </a:prstGeom>
        </p:spPr>
        <p:txBody>
          <a:bodyPr lIns="0" tIns="0" rIns="0" bIns="0" rtlCol="0" anchor="t">
            <a:spAutoFit/>
          </a:bodyPr>
          <a:lstStyle/>
          <a:p>
            <a:pPr algn="l">
              <a:lnSpc>
                <a:spcPts val="5179"/>
              </a:lnSpc>
            </a:pPr>
            <a:r>
              <a:rPr lang="en-US" sz="3699" b="1" dirty="0">
                <a:solidFill>
                  <a:srgbClr val="FFFFFF"/>
                </a:solidFill>
                <a:latin typeface="Montserrat Bold"/>
                <a:ea typeface="Montserrat Bold"/>
                <a:cs typeface="Montserrat Bold"/>
                <a:sym typeface="Montserrat Bold"/>
              </a:rPr>
              <a:t>SB212: CRASHING PATIENT</a:t>
            </a:r>
          </a:p>
        </p:txBody>
      </p:sp>
      <p:sp>
        <p:nvSpPr>
          <p:cNvPr id="9" name="TextBox 9"/>
          <p:cNvSpPr txBox="1"/>
          <p:nvPr/>
        </p:nvSpPr>
        <p:spPr>
          <a:xfrm>
            <a:off x="1028700" y="2315433"/>
            <a:ext cx="15104273" cy="7838108"/>
          </a:xfrm>
          <a:prstGeom prst="rect">
            <a:avLst/>
          </a:prstGeom>
        </p:spPr>
        <p:txBody>
          <a:bodyPr lIns="0" tIns="0" rIns="0" bIns="0" rtlCol="0" anchor="t">
            <a:spAutoFit/>
          </a:bodyPr>
          <a:lstStyle/>
          <a:p>
            <a:pPr marL="755647" lvl="1" indent="-377824" algn="l">
              <a:lnSpc>
                <a:spcPts val="5669"/>
              </a:lnSpc>
              <a:buFont typeface="Arial"/>
              <a:buChar char="•"/>
            </a:pPr>
            <a:r>
              <a:rPr lang="en-US" sz="3499" dirty="0">
                <a:solidFill>
                  <a:srgbClr val="1B294A"/>
                </a:solidFill>
                <a:latin typeface="Lato"/>
                <a:ea typeface="Lato"/>
                <a:cs typeface="Lato"/>
                <a:sym typeface="Lato"/>
              </a:rPr>
              <a:t>Intended to emphasize certain assessments and interventions on patients that are rapidly deteriorating.</a:t>
            </a:r>
          </a:p>
          <a:p>
            <a:pPr marL="755647" lvl="1" indent="-377824" algn="l">
              <a:lnSpc>
                <a:spcPts val="5669"/>
              </a:lnSpc>
              <a:buFont typeface="Arial"/>
              <a:buChar char="•"/>
            </a:pPr>
            <a:r>
              <a:rPr lang="en-US" sz="3499" dirty="0">
                <a:solidFill>
                  <a:srgbClr val="1B294A"/>
                </a:solidFill>
                <a:latin typeface="Lato"/>
                <a:ea typeface="Lato"/>
                <a:cs typeface="Lato"/>
                <a:sym typeface="Lato"/>
              </a:rPr>
              <a:t>Some of these are critical actions that ideally should be accomplished prior to movement/transportation.</a:t>
            </a:r>
          </a:p>
          <a:p>
            <a:pPr marL="755647" lvl="1" indent="-377824" algn="l">
              <a:lnSpc>
                <a:spcPts val="5669"/>
              </a:lnSpc>
              <a:buFont typeface="Arial"/>
              <a:buChar char="•"/>
            </a:pPr>
            <a:r>
              <a:rPr lang="en-US" sz="3499" dirty="0">
                <a:solidFill>
                  <a:srgbClr val="1B294A"/>
                </a:solidFill>
                <a:latin typeface="Lato"/>
                <a:ea typeface="Lato"/>
                <a:cs typeface="Lato"/>
                <a:sym typeface="Lato"/>
              </a:rPr>
              <a:t>Emphasizes:</a:t>
            </a:r>
          </a:p>
          <a:p>
            <a:pPr marL="1292223" lvl="2" indent="-457200">
              <a:lnSpc>
                <a:spcPts val="5669"/>
              </a:lnSpc>
              <a:buFont typeface="Wingdings" panose="05000000000000000000" pitchFamily="2" charset="2"/>
              <a:buChar char="§"/>
            </a:pPr>
            <a:r>
              <a:rPr lang="en-US" sz="3499" dirty="0">
                <a:solidFill>
                  <a:srgbClr val="1B294A"/>
                </a:solidFill>
                <a:latin typeface="Lato"/>
                <a:ea typeface="Lato"/>
                <a:cs typeface="Lato"/>
                <a:sym typeface="Lato"/>
              </a:rPr>
              <a:t>Airway (including CPAP, bronchodilators, BVM)</a:t>
            </a:r>
          </a:p>
          <a:p>
            <a:pPr marL="1292223" lvl="2" indent="-457200">
              <a:lnSpc>
                <a:spcPts val="5669"/>
              </a:lnSpc>
              <a:buFont typeface="Wingdings" panose="05000000000000000000" pitchFamily="2" charset="2"/>
              <a:buChar char="§"/>
            </a:pPr>
            <a:r>
              <a:rPr lang="en-US" sz="3499" dirty="0">
                <a:solidFill>
                  <a:srgbClr val="1B294A"/>
                </a:solidFill>
                <a:latin typeface="Lato"/>
                <a:ea typeface="Lato"/>
                <a:cs typeface="Lato"/>
                <a:sym typeface="Lato"/>
              </a:rPr>
              <a:t>Early and frequent vital sign monitoring</a:t>
            </a:r>
          </a:p>
          <a:p>
            <a:pPr marL="1292223" lvl="2" indent="-457200">
              <a:lnSpc>
                <a:spcPts val="5669"/>
              </a:lnSpc>
              <a:buFont typeface="Wingdings" panose="05000000000000000000" pitchFamily="2" charset="2"/>
              <a:buChar char="§"/>
            </a:pPr>
            <a:r>
              <a:rPr lang="en-US" sz="3499" dirty="0">
                <a:solidFill>
                  <a:srgbClr val="1B294A"/>
                </a:solidFill>
                <a:latin typeface="Lato"/>
                <a:ea typeface="Lato"/>
                <a:cs typeface="Lato"/>
                <a:sym typeface="Lato"/>
              </a:rPr>
              <a:t>Early IV/IO access and shock treatment</a:t>
            </a:r>
          </a:p>
          <a:p>
            <a:pPr marL="755647" lvl="1" indent="-377824" algn="l">
              <a:lnSpc>
                <a:spcPts val="5669"/>
              </a:lnSpc>
              <a:buFont typeface="Arial"/>
              <a:buChar char="•"/>
            </a:pPr>
            <a:r>
              <a:rPr lang="en-US" sz="3499" dirty="0">
                <a:solidFill>
                  <a:srgbClr val="1B294A"/>
                </a:solidFill>
                <a:latin typeface="Lato"/>
                <a:ea typeface="Lato"/>
                <a:cs typeface="Lato"/>
                <a:sym typeface="Lato"/>
              </a:rPr>
              <a:t>Keep the patient on monitor in critically ill patients until patient is moved to hospital bed.</a:t>
            </a:r>
          </a:p>
          <a:p>
            <a:pPr algn="l">
              <a:lnSpc>
                <a:spcPts val="4479"/>
              </a:lnSpc>
            </a:pPr>
            <a:endParaRPr lang="en-US" sz="3499" dirty="0">
              <a:solidFill>
                <a:srgbClr val="1B294A"/>
              </a:solidFill>
              <a:latin typeface="Lato"/>
              <a:ea typeface="Lato"/>
              <a:cs typeface="Lato"/>
              <a:sym typeface="Lato"/>
            </a:endParaRPr>
          </a:p>
        </p:txBody>
      </p:sp>
      <p:pic>
        <p:nvPicPr>
          <p:cNvPr id="15" name="Audio 14">
            <a:extLst>
              <a:ext uri="{FF2B5EF4-FFF2-40B4-BE49-F238E27FC236}">
                <a16:creationId xmlns:a16="http://schemas.microsoft.com/office/drawing/2014/main" id="{A1504A8F-5D20-729B-C3D8-DB5982CBBA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3980"/>
    </mc:Choice>
    <mc:Fallback>
      <p:transition spd="slow" advTm="639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8598</TotalTime>
  <Words>4358</Words>
  <Application>Microsoft Macintosh PowerPoint</Application>
  <PresentationFormat>Custom</PresentationFormat>
  <Paragraphs>360</Paragraphs>
  <Slides>35</Slides>
  <Notes>35</Notes>
  <HiddenSlides>0</HiddenSlides>
  <MMClips>35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Archivo Black</vt:lpstr>
      <vt:lpstr>Aptos</vt:lpstr>
      <vt:lpstr>Montserrat Bold</vt:lpstr>
      <vt:lpstr>Arial</vt:lpstr>
      <vt:lpstr>Lato</vt:lpstr>
      <vt:lpstr>Calibri</vt:lpstr>
      <vt:lpstr>Wingdings</vt:lpstr>
      <vt:lpstr>Lato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AofM Protocol Training.pptx</dc:title>
  <cp:lastModifiedBy>Thomas Charlton</cp:lastModifiedBy>
  <cp:revision>4</cp:revision>
  <dcterms:created xsi:type="dcterms:W3CDTF">2006-08-16T00:00:00Z</dcterms:created>
  <dcterms:modified xsi:type="dcterms:W3CDTF">2025-11-07T16:52:21Z</dcterms:modified>
  <dc:identifier>DAG2coVvsgQ</dc:identifier>
</cp:coreProperties>
</file>