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6"/>
  </p:notesMasterIdLst>
  <p:sldIdLst>
    <p:sldId id="256" r:id="rId2"/>
    <p:sldId id="257" r:id="rId3"/>
    <p:sldId id="258" r:id="rId4"/>
    <p:sldId id="403" r:id="rId5"/>
    <p:sldId id="405" r:id="rId6"/>
    <p:sldId id="404" r:id="rId7"/>
    <p:sldId id="406" r:id="rId8"/>
    <p:sldId id="407" r:id="rId9"/>
    <p:sldId id="414" r:id="rId10"/>
    <p:sldId id="408" r:id="rId11"/>
    <p:sldId id="409" r:id="rId12"/>
    <p:sldId id="413" r:id="rId13"/>
    <p:sldId id="328" r:id="rId14"/>
    <p:sldId id="329" r:id="rId15"/>
    <p:sldId id="416" r:id="rId16"/>
    <p:sldId id="417" r:id="rId17"/>
    <p:sldId id="420" r:id="rId18"/>
    <p:sldId id="421" r:id="rId19"/>
    <p:sldId id="422" r:id="rId20"/>
    <p:sldId id="438" r:id="rId21"/>
    <p:sldId id="439" r:id="rId22"/>
    <p:sldId id="441" r:id="rId23"/>
    <p:sldId id="440" r:id="rId24"/>
    <p:sldId id="442" r:id="rId25"/>
    <p:sldId id="424" r:id="rId26"/>
    <p:sldId id="425" r:id="rId27"/>
    <p:sldId id="427" r:id="rId28"/>
    <p:sldId id="426" r:id="rId29"/>
    <p:sldId id="428" r:id="rId30"/>
    <p:sldId id="430" r:id="rId31"/>
    <p:sldId id="429" r:id="rId32"/>
    <p:sldId id="330" r:id="rId33"/>
    <p:sldId id="443" r:id="rId34"/>
    <p:sldId id="459" r:id="rId35"/>
    <p:sldId id="445" r:id="rId36"/>
    <p:sldId id="460" r:id="rId37"/>
    <p:sldId id="461" r:id="rId38"/>
    <p:sldId id="444" r:id="rId39"/>
    <p:sldId id="463" r:id="rId40"/>
    <p:sldId id="462" r:id="rId41"/>
    <p:sldId id="435" r:id="rId42"/>
    <p:sldId id="453" r:id="rId43"/>
    <p:sldId id="458" r:id="rId44"/>
    <p:sldId id="259"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19"/>
    <p:restoredTop sz="69735"/>
  </p:normalViewPr>
  <p:slideViewPr>
    <p:cSldViewPr snapToGrid="0">
      <p:cViewPr varScale="1">
        <p:scale>
          <a:sx n="104" d="100"/>
          <a:sy n="104" d="100"/>
        </p:scale>
        <p:origin x="1448"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54CA2A-5AA1-4C0D-8B1D-3852119C0653}"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9ACC05F8-FDA7-4715-8A7D-286FC7035D4E}">
      <dgm:prSet/>
      <dgm:spPr/>
      <dgm:t>
        <a:bodyPr/>
        <a:lstStyle/>
        <a:p>
          <a:r>
            <a:rPr lang="en-US"/>
            <a:t>If OD suspected, support the airway including BVM.</a:t>
          </a:r>
        </a:p>
      </dgm:t>
    </dgm:pt>
    <dgm:pt modelId="{1C17E29E-845E-4293-8F45-209D950FBD55}" type="parTrans" cxnId="{A60B76F6-E209-43E6-A6BA-9E67148FA759}">
      <dgm:prSet/>
      <dgm:spPr/>
      <dgm:t>
        <a:bodyPr/>
        <a:lstStyle/>
        <a:p>
          <a:endParaRPr lang="en-US"/>
        </a:p>
      </dgm:t>
    </dgm:pt>
    <dgm:pt modelId="{D8067017-F953-4BC4-BFF1-D6C9B4DAFF0B}" type="sibTrans" cxnId="{A60B76F6-E209-43E6-A6BA-9E67148FA759}">
      <dgm:prSet/>
      <dgm:spPr/>
      <dgm:t>
        <a:bodyPr/>
        <a:lstStyle/>
        <a:p>
          <a:endParaRPr lang="en-US"/>
        </a:p>
      </dgm:t>
    </dgm:pt>
    <dgm:pt modelId="{9AC675A9-DA42-479D-B0E7-60996499F04D}">
      <dgm:prSet/>
      <dgm:spPr/>
      <dgm:t>
        <a:bodyPr/>
        <a:lstStyle/>
        <a:p>
          <a:r>
            <a:rPr lang="en-US"/>
            <a:t>Administer Narcan per protocol.</a:t>
          </a:r>
        </a:p>
      </dgm:t>
    </dgm:pt>
    <dgm:pt modelId="{33DB35A3-40E6-4AD3-A273-C9B95ECAF336}" type="parTrans" cxnId="{9384D46A-6FE8-480C-AF33-646975105D97}">
      <dgm:prSet/>
      <dgm:spPr/>
      <dgm:t>
        <a:bodyPr/>
        <a:lstStyle/>
        <a:p>
          <a:endParaRPr lang="en-US"/>
        </a:p>
      </dgm:t>
    </dgm:pt>
    <dgm:pt modelId="{0314CBD0-39BE-43F0-A7D7-D7662916B531}" type="sibTrans" cxnId="{9384D46A-6FE8-480C-AF33-646975105D97}">
      <dgm:prSet/>
      <dgm:spPr/>
      <dgm:t>
        <a:bodyPr/>
        <a:lstStyle/>
        <a:p>
          <a:endParaRPr lang="en-US"/>
        </a:p>
      </dgm:t>
    </dgm:pt>
    <dgm:pt modelId="{EA3E8C55-A2C6-4040-8529-767AB99C851B}">
      <dgm:prSet/>
      <dgm:spPr/>
      <dgm:t>
        <a:bodyPr/>
        <a:lstStyle/>
        <a:p>
          <a:r>
            <a:rPr lang="en-US"/>
            <a:t>Continue to support the airway and administer additional Narcan if needed.</a:t>
          </a:r>
        </a:p>
      </dgm:t>
    </dgm:pt>
    <dgm:pt modelId="{4618FF08-DA9C-4FEE-A42A-2442D2B65637}" type="parTrans" cxnId="{0BA1C16C-312D-46A2-B5B6-371DE897A6A3}">
      <dgm:prSet/>
      <dgm:spPr/>
      <dgm:t>
        <a:bodyPr/>
        <a:lstStyle/>
        <a:p>
          <a:endParaRPr lang="en-US"/>
        </a:p>
      </dgm:t>
    </dgm:pt>
    <dgm:pt modelId="{A8236ED8-EAC8-4595-9D82-51B609A4863F}" type="sibTrans" cxnId="{0BA1C16C-312D-46A2-B5B6-371DE897A6A3}">
      <dgm:prSet/>
      <dgm:spPr/>
      <dgm:t>
        <a:bodyPr/>
        <a:lstStyle/>
        <a:p>
          <a:endParaRPr lang="en-US"/>
        </a:p>
      </dgm:t>
    </dgm:pt>
    <dgm:pt modelId="{3121B057-969D-4BC4-B410-DAA87309277E}" type="pres">
      <dgm:prSet presAssocID="{B454CA2A-5AA1-4C0D-8B1D-3852119C0653}" presName="root" presStyleCnt="0">
        <dgm:presLayoutVars>
          <dgm:dir/>
          <dgm:resizeHandles val="exact"/>
        </dgm:presLayoutVars>
      </dgm:prSet>
      <dgm:spPr/>
    </dgm:pt>
    <dgm:pt modelId="{755C4FDE-2ED8-43E9-A32E-5A422D7E213F}" type="pres">
      <dgm:prSet presAssocID="{9ACC05F8-FDA7-4715-8A7D-286FC7035D4E}" presName="compNode" presStyleCnt="0"/>
      <dgm:spPr/>
    </dgm:pt>
    <dgm:pt modelId="{741FF449-6B04-4725-978A-92618570DE0F}" type="pres">
      <dgm:prSet presAssocID="{9ACC05F8-FDA7-4715-8A7D-286FC7035D4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ethoscope"/>
        </a:ext>
      </dgm:extLst>
    </dgm:pt>
    <dgm:pt modelId="{14B6825F-326E-447D-BB66-739FEEBD3CF5}" type="pres">
      <dgm:prSet presAssocID="{9ACC05F8-FDA7-4715-8A7D-286FC7035D4E}" presName="spaceRect" presStyleCnt="0"/>
      <dgm:spPr/>
    </dgm:pt>
    <dgm:pt modelId="{445938B8-050A-42F4-85D8-69E866A9D175}" type="pres">
      <dgm:prSet presAssocID="{9ACC05F8-FDA7-4715-8A7D-286FC7035D4E}" presName="textRect" presStyleLbl="revTx" presStyleIdx="0" presStyleCnt="3">
        <dgm:presLayoutVars>
          <dgm:chMax val="1"/>
          <dgm:chPref val="1"/>
        </dgm:presLayoutVars>
      </dgm:prSet>
      <dgm:spPr/>
    </dgm:pt>
    <dgm:pt modelId="{8B8091EC-0D0B-4605-8BF7-D32B36CE5834}" type="pres">
      <dgm:prSet presAssocID="{D8067017-F953-4BC4-BFF1-D6C9B4DAFF0B}" presName="sibTrans" presStyleCnt="0"/>
      <dgm:spPr/>
    </dgm:pt>
    <dgm:pt modelId="{D5A8F8B1-DC13-4564-A809-0B1C8CF09123}" type="pres">
      <dgm:prSet presAssocID="{9AC675A9-DA42-479D-B0E7-60996499F04D}" presName="compNode" presStyleCnt="0"/>
      <dgm:spPr/>
    </dgm:pt>
    <dgm:pt modelId="{CBB985E3-65B8-4BE9-B896-90FC51024333}" type="pres">
      <dgm:prSet presAssocID="{9AC675A9-DA42-479D-B0E7-60996499F04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Needle"/>
        </a:ext>
      </dgm:extLst>
    </dgm:pt>
    <dgm:pt modelId="{83BB417E-6241-4AD1-A4C9-F342E4894174}" type="pres">
      <dgm:prSet presAssocID="{9AC675A9-DA42-479D-B0E7-60996499F04D}" presName="spaceRect" presStyleCnt="0"/>
      <dgm:spPr/>
    </dgm:pt>
    <dgm:pt modelId="{149653B4-2DD4-47CA-B1FB-F48998369AE4}" type="pres">
      <dgm:prSet presAssocID="{9AC675A9-DA42-479D-B0E7-60996499F04D}" presName="textRect" presStyleLbl="revTx" presStyleIdx="1" presStyleCnt="3">
        <dgm:presLayoutVars>
          <dgm:chMax val="1"/>
          <dgm:chPref val="1"/>
        </dgm:presLayoutVars>
      </dgm:prSet>
      <dgm:spPr/>
    </dgm:pt>
    <dgm:pt modelId="{710F9B9F-B8CA-4651-B05A-F4CAA81CB660}" type="pres">
      <dgm:prSet presAssocID="{0314CBD0-39BE-43F0-A7D7-D7662916B531}" presName="sibTrans" presStyleCnt="0"/>
      <dgm:spPr/>
    </dgm:pt>
    <dgm:pt modelId="{517828D4-4982-4F26-B5A8-422F10C01B36}" type="pres">
      <dgm:prSet presAssocID="{EA3E8C55-A2C6-4040-8529-767AB99C851B}" presName="compNode" presStyleCnt="0"/>
      <dgm:spPr/>
    </dgm:pt>
    <dgm:pt modelId="{FF788520-52D8-46EC-8B78-E59DCFA8811C}" type="pres">
      <dgm:prSet presAssocID="{EA3E8C55-A2C6-4040-8529-767AB99C851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Lungs"/>
        </a:ext>
      </dgm:extLst>
    </dgm:pt>
    <dgm:pt modelId="{9475E73A-CE6D-4FE1-9387-75C4B88065E6}" type="pres">
      <dgm:prSet presAssocID="{EA3E8C55-A2C6-4040-8529-767AB99C851B}" presName="spaceRect" presStyleCnt="0"/>
      <dgm:spPr/>
    </dgm:pt>
    <dgm:pt modelId="{4B1B9E59-4B90-420F-8B27-7D0E1F6178E1}" type="pres">
      <dgm:prSet presAssocID="{EA3E8C55-A2C6-4040-8529-767AB99C851B}" presName="textRect" presStyleLbl="revTx" presStyleIdx="2" presStyleCnt="3">
        <dgm:presLayoutVars>
          <dgm:chMax val="1"/>
          <dgm:chPref val="1"/>
        </dgm:presLayoutVars>
      </dgm:prSet>
      <dgm:spPr/>
    </dgm:pt>
  </dgm:ptLst>
  <dgm:cxnLst>
    <dgm:cxn modelId="{9384D46A-6FE8-480C-AF33-646975105D97}" srcId="{B454CA2A-5AA1-4C0D-8B1D-3852119C0653}" destId="{9AC675A9-DA42-479D-B0E7-60996499F04D}" srcOrd="1" destOrd="0" parTransId="{33DB35A3-40E6-4AD3-A273-C9B95ECAF336}" sibTransId="{0314CBD0-39BE-43F0-A7D7-D7662916B531}"/>
    <dgm:cxn modelId="{0BA1C16C-312D-46A2-B5B6-371DE897A6A3}" srcId="{B454CA2A-5AA1-4C0D-8B1D-3852119C0653}" destId="{EA3E8C55-A2C6-4040-8529-767AB99C851B}" srcOrd="2" destOrd="0" parTransId="{4618FF08-DA9C-4FEE-A42A-2442D2B65637}" sibTransId="{A8236ED8-EAC8-4595-9D82-51B609A4863F}"/>
    <dgm:cxn modelId="{2B270A90-B625-4578-B9D6-6F1FB22CDBF9}" type="presOf" srcId="{9ACC05F8-FDA7-4715-8A7D-286FC7035D4E}" destId="{445938B8-050A-42F4-85D8-69E866A9D175}" srcOrd="0" destOrd="0" presId="urn:microsoft.com/office/officeart/2018/2/layout/IconLabelList"/>
    <dgm:cxn modelId="{CCE9B5C3-9734-4DF6-8B22-E9167E4D074D}" type="presOf" srcId="{EA3E8C55-A2C6-4040-8529-767AB99C851B}" destId="{4B1B9E59-4B90-420F-8B27-7D0E1F6178E1}" srcOrd="0" destOrd="0" presId="urn:microsoft.com/office/officeart/2018/2/layout/IconLabelList"/>
    <dgm:cxn modelId="{7A6F96EB-59CA-4796-B690-08D19018D5D5}" type="presOf" srcId="{9AC675A9-DA42-479D-B0E7-60996499F04D}" destId="{149653B4-2DD4-47CA-B1FB-F48998369AE4}" srcOrd="0" destOrd="0" presId="urn:microsoft.com/office/officeart/2018/2/layout/IconLabelList"/>
    <dgm:cxn modelId="{A60B76F6-E209-43E6-A6BA-9E67148FA759}" srcId="{B454CA2A-5AA1-4C0D-8B1D-3852119C0653}" destId="{9ACC05F8-FDA7-4715-8A7D-286FC7035D4E}" srcOrd="0" destOrd="0" parTransId="{1C17E29E-845E-4293-8F45-209D950FBD55}" sibTransId="{D8067017-F953-4BC4-BFF1-D6C9B4DAFF0B}"/>
    <dgm:cxn modelId="{AEDEAFF6-3B2C-4B64-86DF-8910EF50EFE5}" type="presOf" srcId="{B454CA2A-5AA1-4C0D-8B1D-3852119C0653}" destId="{3121B057-969D-4BC4-B410-DAA87309277E}" srcOrd="0" destOrd="0" presId="urn:microsoft.com/office/officeart/2018/2/layout/IconLabelList"/>
    <dgm:cxn modelId="{C72162A6-0A5D-4D7B-B444-2AB7A3B4DD64}" type="presParOf" srcId="{3121B057-969D-4BC4-B410-DAA87309277E}" destId="{755C4FDE-2ED8-43E9-A32E-5A422D7E213F}" srcOrd="0" destOrd="0" presId="urn:microsoft.com/office/officeart/2018/2/layout/IconLabelList"/>
    <dgm:cxn modelId="{2B6C3098-F6F4-4278-A204-7D1E463E74C3}" type="presParOf" srcId="{755C4FDE-2ED8-43E9-A32E-5A422D7E213F}" destId="{741FF449-6B04-4725-978A-92618570DE0F}" srcOrd="0" destOrd="0" presId="urn:microsoft.com/office/officeart/2018/2/layout/IconLabelList"/>
    <dgm:cxn modelId="{1E21455B-AE6C-40E5-BC13-A277D7641BA9}" type="presParOf" srcId="{755C4FDE-2ED8-43E9-A32E-5A422D7E213F}" destId="{14B6825F-326E-447D-BB66-739FEEBD3CF5}" srcOrd="1" destOrd="0" presId="urn:microsoft.com/office/officeart/2018/2/layout/IconLabelList"/>
    <dgm:cxn modelId="{3C9D49F1-E504-45B1-A0AB-0858AB6CF64C}" type="presParOf" srcId="{755C4FDE-2ED8-43E9-A32E-5A422D7E213F}" destId="{445938B8-050A-42F4-85D8-69E866A9D175}" srcOrd="2" destOrd="0" presId="urn:microsoft.com/office/officeart/2018/2/layout/IconLabelList"/>
    <dgm:cxn modelId="{5031E366-7E7B-4260-8454-3FB6648F9B82}" type="presParOf" srcId="{3121B057-969D-4BC4-B410-DAA87309277E}" destId="{8B8091EC-0D0B-4605-8BF7-D32B36CE5834}" srcOrd="1" destOrd="0" presId="urn:microsoft.com/office/officeart/2018/2/layout/IconLabelList"/>
    <dgm:cxn modelId="{D2A79B78-59E5-4C6A-A757-61E48D9799E7}" type="presParOf" srcId="{3121B057-969D-4BC4-B410-DAA87309277E}" destId="{D5A8F8B1-DC13-4564-A809-0B1C8CF09123}" srcOrd="2" destOrd="0" presId="urn:microsoft.com/office/officeart/2018/2/layout/IconLabelList"/>
    <dgm:cxn modelId="{69578C9F-8A3A-4321-8AFB-509AE59126E9}" type="presParOf" srcId="{D5A8F8B1-DC13-4564-A809-0B1C8CF09123}" destId="{CBB985E3-65B8-4BE9-B896-90FC51024333}" srcOrd="0" destOrd="0" presId="urn:microsoft.com/office/officeart/2018/2/layout/IconLabelList"/>
    <dgm:cxn modelId="{0B38F2C2-A377-478E-BB1E-97C245546A52}" type="presParOf" srcId="{D5A8F8B1-DC13-4564-A809-0B1C8CF09123}" destId="{83BB417E-6241-4AD1-A4C9-F342E4894174}" srcOrd="1" destOrd="0" presId="urn:microsoft.com/office/officeart/2018/2/layout/IconLabelList"/>
    <dgm:cxn modelId="{6BA248BA-908B-4E9E-AB86-D13A595BB97D}" type="presParOf" srcId="{D5A8F8B1-DC13-4564-A809-0B1C8CF09123}" destId="{149653B4-2DD4-47CA-B1FB-F48998369AE4}" srcOrd="2" destOrd="0" presId="urn:microsoft.com/office/officeart/2018/2/layout/IconLabelList"/>
    <dgm:cxn modelId="{1577B564-E1DD-40DF-B701-621DEA7BCA5A}" type="presParOf" srcId="{3121B057-969D-4BC4-B410-DAA87309277E}" destId="{710F9B9F-B8CA-4651-B05A-F4CAA81CB660}" srcOrd="3" destOrd="0" presId="urn:microsoft.com/office/officeart/2018/2/layout/IconLabelList"/>
    <dgm:cxn modelId="{438570DA-D4CB-4F72-9D76-6853435DFF99}" type="presParOf" srcId="{3121B057-969D-4BC4-B410-DAA87309277E}" destId="{517828D4-4982-4F26-B5A8-422F10C01B36}" srcOrd="4" destOrd="0" presId="urn:microsoft.com/office/officeart/2018/2/layout/IconLabelList"/>
    <dgm:cxn modelId="{0E9057E3-353A-4202-8AFE-0B90767F3F50}" type="presParOf" srcId="{517828D4-4982-4F26-B5A8-422F10C01B36}" destId="{FF788520-52D8-46EC-8B78-E59DCFA8811C}" srcOrd="0" destOrd="0" presId="urn:microsoft.com/office/officeart/2018/2/layout/IconLabelList"/>
    <dgm:cxn modelId="{55D5DE0A-106F-4AE4-B30C-BA32987C049D}" type="presParOf" srcId="{517828D4-4982-4F26-B5A8-422F10C01B36}" destId="{9475E73A-CE6D-4FE1-9387-75C4B88065E6}" srcOrd="1" destOrd="0" presId="urn:microsoft.com/office/officeart/2018/2/layout/IconLabelList"/>
    <dgm:cxn modelId="{1F79479E-827F-4290-A758-BC26D36E054C}" type="presParOf" srcId="{517828D4-4982-4F26-B5A8-422F10C01B36}" destId="{4B1B9E59-4B90-420F-8B27-7D0E1F6178E1}"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099FF1-A179-477F-B0F3-D52DBEE23704}"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US"/>
        </a:p>
      </dgm:t>
    </dgm:pt>
    <dgm:pt modelId="{4E65A0A6-1130-4EB4-B50D-645B5C06A307}">
      <dgm:prSet/>
      <dgm:spPr/>
      <dgm:t>
        <a:bodyPr/>
        <a:lstStyle/>
        <a:p>
          <a:r>
            <a:rPr lang="en-US"/>
            <a:t>Onset of action</a:t>
          </a:r>
        </a:p>
      </dgm:t>
    </dgm:pt>
    <dgm:pt modelId="{50064ACA-624E-4AB0-8DC9-87F06919320C}" type="parTrans" cxnId="{86E32C14-439A-4CD9-A9B2-574F3F6A865E}">
      <dgm:prSet/>
      <dgm:spPr/>
      <dgm:t>
        <a:bodyPr/>
        <a:lstStyle/>
        <a:p>
          <a:endParaRPr lang="en-US"/>
        </a:p>
      </dgm:t>
    </dgm:pt>
    <dgm:pt modelId="{D0620C1C-0EBE-4D1D-A59F-F1C4C96EA644}" type="sibTrans" cxnId="{86E32C14-439A-4CD9-A9B2-574F3F6A865E}">
      <dgm:prSet/>
      <dgm:spPr/>
      <dgm:t>
        <a:bodyPr/>
        <a:lstStyle/>
        <a:p>
          <a:endParaRPr lang="en-US"/>
        </a:p>
      </dgm:t>
    </dgm:pt>
    <dgm:pt modelId="{ECBB75E2-E476-4542-8A9C-2481A7B28437}">
      <dgm:prSet/>
      <dgm:spPr/>
      <dgm:t>
        <a:bodyPr/>
        <a:lstStyle/>
        <a:p>
          <a:r>
            <a:rPr lang="en-US"/>
            <a:t>IV: ~2m</a:t>
          </a:r>
        </a:p>
      </dgm:t>
    </dgm:pt>
    <dgm:pt modelId="{A5969B30-F44E-4E3A-8F79-AD09C1FFCFE4}" type="parTrans" cxnId="{9E28F1BF-386A-48F9-88F3-F5BED9A0F282}">
      <dgm:prSet/>
      <dgm:spPr/>
      <dgm:t>
        <a:bodyPr/>
        <a:lstStyle/>
        <a:p>
          <a:endParaRPr lang="en-US"/>
        </a:p>
      </dgm:t>
    </dgm:pt>
    <dgm:pt modelId="{898E3DB2-1B88-425E-8519-FF084824DA0E}" type="sibTrans" cxnId="{9E28F1BF-386A-48F9-88F3-F5BED9A0F282}">
      <dgm:prSet/>
      <dgm:spPr/>
      <dgm:t>
        <a:bodyPr/>
        <a:lstStyle/>
        <a:p>
          <a:endParaRPr lang="en-US"/>
        </a:p>
      </dgm:t>
    </dgm:pt>
    <dgm:pt modelId="{EF8535B6-02E1-4420-B243-CC9FDD8BB899}">
      <dgm:prSet/>
      <dgm:spPr/>
      <dgm:t>
        <a:bodyPr/>
        <a:lstStyle/>
        <a:p>
          <a:r>
            <a:rPr lang="en-US"/>
            <a:t>IM: 2-5m</a:t>
          </a:r>
        </a:p>
      </dgm:t>
    </dgm:pt>
    <dgm:pt modelId="{C851C749-99B4-4792-B08A-D4063E65ED6C}" type="parTrans" cxnId="{EE696E59-DB13-4A4F-B8EE-69CABF2FCB9D}">
      <dgm:prSet/>
      <dgm:spPr/>
      <dgm:t>
        <a:bodyPr/>
        <a:lstStyle/>
        <a:p>
          <a:endParaRPr lang="en-US"/>
        </a:p>
      </dgm:t>
    </dgm:pt>
    <dgm:pt modelId="{19FBCEFB-5E7A-4E5E-8CE5-D48DFC62AF3C}" type="sibTrans" cxnId="{EE696E59-DB13-4A4F-B8EE-69CABF2FCB9D}">
      <dgm:prSet/>
      <dgm:spPr/>
      <dgm:t>
        <a:bodyPr/>
        <a:lstStyle/>
        <a:p>
          <a:endParaRPr lang="en-US"/>
        </a:p>
      </dgm:t>
    </dgm:pt>
    <dgm:pt modelId="{3F1750D0-D85F-4931-BF73-EEB97A088C0A}">
      <dgm:prSet/>
      <dgm:spPr/>
      <dgm:t>
        <a:bodyPr/>
        <a:lstStyle/>
        <a:p>
          <a:r>
            <a:rPr lang="en-US" b="1" u="sng"/>
            <a:t>IN: 8-13m</a:t>
          </a:r>
          <a:endParaRPr lang="en-US"/>
        </a:p>
      </dgm:t>
    </dgm:pt>
    <dgm:pt modelId="{E7F61765-56B9-434F-B573-608C5DC4BCEB}" type="parTrans" cxnId="{2956211B-3935-49C7-94C2-939BAE134AB5}">
      <dgm:prSet/>
      <dgm:spPr/>
      <dgm:t>
        <a:bodyPr/>
        <a:lstStyle/>
        <a:p>
          <a:endParaRPr lang="en-US"/>
        </a:p>
      </dgm:t>
    </dgm:pt>
    <dgm:pt modelId="{CB18565F-EDDD-46D1-8226-127B9729ED1A}" type="sibTrans" cxnId="{2956211B-3935-49C7-94C2-939BAE134AB5}">
      <dgm:prSet/>
      <dgm:spPr/>
      <dgm:t>
        <a:bodyPr/>
        <a:lstStyle/>
        <a:p>
          <a:endParaRPr lang="en-US"/>
        </a:p>
      </dgm:t>
    </dgm:pt>
    <dgm:pt modelId="{A0E3B068-4B35-433C-9CC2-404B42A27A8E}">
      <dgm:prSet/>
      <dgm:spPr/>
      <dgm:t>
        <a:bodyPr/>
        <a:lstStyle/>
        <a:p>
          <a:r>
            <a:rPr lang="en-US"/>
            <a:t>We should not re-dose meds before these times</a:t>
          </a:r>
        </a:p>
      </dgm:t>
    </dgm:pt>
    <dgm:pt modelId="{A4383FE7-A166-48EF-BEA2-5CF88FEC9AE1}" type="parTrans" cxnId="{B7D472E8-F878-447A-AD46-D89C992D4EB9}">
      <dgm:prSet/>
      <dgm:spPr/>
      <dgm:t>
        <a:bodyPr/>
        <a:lstStyle/>
        <a:p>
          <a:endParaRPr lang="en-US"/>
        </a:p>
      </dgm:t>
    </dgm:pt>
    <dgm:pt modelId="{14ED46CE-F226-418B-906C-19DF2ADD10C9}" type="sibTrans" cxnId="{B7D472E8-F878-447A-AD46-D89C992D4EB9}">
      <dgm:prSet/>
      <dgm:spPr/>
      <dgm:t>
        <a:bodyPr/>
        <a:lstStyle/>
        <a:p>
          <a:endParaRPr lang="en-US"/>
        </a:p>
      </dgm:t>
    </dgm:pt>
    <dgm:pt modelId="{159E4302-E916-4BA6-9F8A-359B4753B9D1}">
      <dgm:prSet/>
      <dgm:spPr/>
      <dgm:t>
        <a:bodyPr/>
        <a:lstStyle/>
        <a:p>
          <a:r>
            <a:rPr lang="en-US"/>
            <a:t>Duration of peak effect: ~2 hours</a:t>
          </a:r>
        </a:p>
      </dgm:t>
    </dgm:pt>
    <dgm:pt modelId="{A74C6EC2-F936-4D1A-88B7-E734F28FC5D7}" type="parTrans" cxnId="{F4CCBBD5-E045-4B6E-A8B7-F9719673EF9D}">
      <dgm:prSet/>
      <dgm:spPr/>
      <dgm:t>
        <a:bodyPr/>
        <a:lstStyle/>
        <a:p>
          <a:endParaRPr lang="en-US"/>
        </a:p>
      </dgm:t>
    </dgm:pt>
    <dgm:pt modelId="{FAB80367-6442-494A-8C09-B1DB66FCAAC6}" type="sibTrans" cxnId="{F4CCBBD5-E045-4B6E-A8B7-F9719673EF9D}">
      <dgm:prSet/>
      <dgm:spPr/>
      <dgm:t>
        <a:bodyPr/>
        <a:lstStyle/>
        <a:p>
          <a:endParaRPr lang="en-US"/>
        </a:p>
      </dgm:t>
    </dgm:pt>
    <dgm:pt modelId="{AFAAF75A-26F2-4CD6-B068-99C09E7F9FE6}">
      <dgm:prSet/>
      <dgm:spPr/>
      <dgm:t>
        <a:bodyPr/>
        <a:lstStyle/>
        <a:p>
          <a:r>
            <a:rPr lang="en-US"/>
            <a:t>Opioid duration often &gt;2hrs</a:t>
          </a:r>
        </a:p>
      </dgm:t>
    </dgm:pt>
    <dgm:pt modelId="{BAD9C031-4C72-47E4-A920-BA75A34CDCE8}" type="parTrans" cxnId="{81586A03-7F2F-4CD6-807B-D4BE2283E0EC}">
      <dgm:prSet/>
      <dgm:spPr/>
      <dgm:t>
        <a:bodyPr/>
        <a:lstStyle/>
        <a:p>
          <a:endParaRPr lang="en-US"/>
        </a:p>
      </dgm:t>
    </dgm:pt>
    <dgm:pt modelId="{F80AF61C-1BDD-43ED-87A5-3467BB908426}" type="sibTrans" cxnId="{81586A03-7F2F-4CD6-807B-D4BE2283E0EC}">
      <dgm:prSet/>
      <dgm:spPr/>
      <dgm:t>
        <a:bodyPr/>
        <a:lstStyle/>
        <a:p>
          <a:endParaRPr lang="en-US"/>
        </a:p>
      </dgm:t>
    </dgm:pt>
    <dgm:pt modelId="{0F11B0C3-9C14-4EFD-BC53-1287DF6B24A5}">
      <dgm:prSet/>
      <dgm:spPr/>
      <dgm:t>
        <a:bodyPr/>
        <a:lstStyle/>
        <a:p>
          <a:r>
            <a:rPr lang="en-US"/>
            <a:t>If refuse transport </a:t>
          </a:r>
          <a:r>
            <a:rPr lang="en-US">
              <a:sym typeface="Wingdings" panose="05000000000000000000" pitchFamily="2" charset="2"/>
            </a:rPr>
            <a:t></a:t>
          </a:r>
          <a:r>
            <a:rPr lang="en-US"/>
            <a:t> risk of becoming unconscious</a:t>
          </a:r>
        </a:p>
      </dgm:t>
    </dgm:pt>
    <dgm:pt modelId="{8B83275A-5DEC-4EA5-81FF-0253813F5AE9}" type="parTrans" cxnId="{ABD3F65A-DE95-46A1-8A86-2DF93E34D59A}">
      <dgm:prSet/>
      <dgm:spPr/>
      <dgm:t>
        <a:bodyPr/>
        <a:lstStyle/>
        <a:p>
          <a:endParaRPr lang="en-US"/>
        </a:p>
      </dgm:t>
    </dgm:pt>
    <dgm:pt modelId="{75FC26CD-9108-4AD3-9D9D-D8431ECA5E02}" type="sibTrans" cxnId="{ABD3F65A-DE95-46A1-8A86-2DF93E34D59A}">
      <dgm:prSet/>
      <dgm:spPr/>
      <dgm:t>
        <a:bodyPr/>
        <a:lstStyle/>
        <a:p>
          <a:endParaRPr lang="en-US"/>
        </a:p>
      </dgm:t>
    </dgm:pt>
    <dgm:pt modelId="{3944B503-5653-4A13-AF09-0BAAF94E3DE8}">
      <dgm:prSet/>
      <dgm:spPr/>
      <dgm:t>
        <a:bodyPr/>
        <a:lstStyle/>
        <a:p>
          <a:r>
            <a:rPr lang="en-US" dirty="0"/>
            <a:t>Studies have shown that risk of respiratory depression following Narcan is low to zero.</a:t>
          </a:r>
        </a:p>
      </dgm:t>
    </dgm:pt>
    <dgm:pt modelId="{091536BA-DC36-42F1-98E6-45D84C2575BC}" type="parTrans" cxnId="{DA32A50C-497A-4F3D-B5A1-560D5460877D}">
      <dgm:prSet/>
      <dgm:spPr/>
      <dgm:t>
        <a:bodyPr/>
        <a:lstStyle/>
        <a:p>
          <a:endParaRPr lang="en-US"/>
        </a:p>
      </dgm:t>
    </dgm:pt>
    <dgm:pt modelId="{242C8577-0237-4D2D-8F70-05E7B04D6EC9}" type="sibTrans" cxnId="{DA32A50C-497A-4F3D-B5A1-560D5460877D}">
      <dgm:prSet/>
      <dgm:spPr/>
      <dgm:t>
        <a:bodyPr/>
        <a:lstStyle/>
        <a:p>
          <a:endParaRPr lang="en-US"/>
        </a:p>
      </dgm:t>
    </dgm:pt>
    <dgm:pt modelId="{1D44E28B-D07D-BA49-93F2-CD50EFAE9C96}" type="pres">
      <dgm:prSet presAssocID="{F5099FF1-A179-477F-B0F3-D52DBEE23704}" presName="Name0" presStyleCnt="0">
        <dgm:presLayoutVars>
          <dgm:dir/>
          <dgm:animLvl val="lvl"/>
          <dgm:resizeHandles val="exact"/>
        </dgm:presLayoutVars>
      </dgm:prSet>
      <dgm:spPr/>
    </dgm:pt>
    <dgm:pt modelId="{BC587106-0C4B-604D-AEAA-219E673346F1}" type="pres">
      <dgm:prSet presAssocID="{4E65A0A6-1130-4EB4-B50D-645B5C06A307}" presName="composite" presStyleCnt="0"/>
      <dgm:spPr/>
    </dgm:pt>
    <dgm:pt modelId="{1D63154B-A2F0-A547-8408-B3006253904A}" type="pres">
      <dgm:prSet presAssocID="{4E65A0A6-1130-4EB4-B50D-645B5C06A307}" presName="parTx" presStyleLbl="alignNode1" presStyleIdx="0" presStyleCnt="2">
        <dgm:presLayoutVars>
          <dgm:chMax val="0"/>
          <dgm:chPref val="0"/>
          <dgm:bulletEnabled val="1"/>
        </dgm:presLayoutVars>
      </dgm:prSet>
      <dgm:spPr/>
    </dgm:pt>
    <dgm:pt modelId="{AE804B13-BF4C-B146-A078-0F54754C9780}" type="pres">
      <dgm:prSet presAssocID="{4E65A0A6-1130-4EB4-B50D-645B5C06A307}" presName="desTx" presStyleLbl="alignAccFollowNode1" presStyleIdx="0" presStyleCnt="2">
        <dgm:presLayoutVars>
          <dgm:bulletEnabled val="1"/>
        </dgm:presLayoutVars>
      </dgm:prSet>
      <dgm:spPr/>
    </dgm:pt>
    <dgm:pt modelId="{0F8F7FA8-CA5D-834D-A72A-E40670922FC8}" type="pres">
      <dgm:prSet presAssocID="{D0620C1C-0EBE-4D1D-A59F-F1C4C96EA644}" presName="space" presStyleCnt="0"/>
      <dgm:spPr/>
    </dgm:pt>
    <dgm:pt modelId="{DCFF1A6E-E03E-0749-A746-B55C3396C4BC}" type="pres">
      <dgm:prSet presAssocID="{159E4302-E916-4BA6-9F8A-359B4753B9D1}" presName="composite" presStyleCnt="0"/>
      <dgm:spPr/>
    </dgm:pt>
    <dgm:pt modelId="{BEF26945-40B3-E240-BD01-23A82D53D670}" type="pres">
      <dgm:prSet presAssocID="{159E4302-E916-4BA6-9F8A-359B4753B9D1}" presName="parTx" presStyleLbl="alignNode1" presStyleIdx="1" presStyleCnt="2">
        <dgm:presLayoutVars>
          <dgm:chMax val="0"/>
          <dgm:chPref val="0"/>
          <dgm:bulletEnabled val="1"/>
        </dgm:presLayoutVars>
      </dgm:prSet>
      <dgm:spPr/>
    </dgm:pt>
    <dgm:pt modelId="{65D7B8D0-9130-604B-BE64-49FA6E2FEC29}" type="pres">
      <dgm:prSet presAssocID="{159E4302-E916-4BA6-9F8A-359B4753B9D1}" presName="desTx" presStyleLbl="alignAccFollowNode1" presStyleIdx="1" presStyleCnt="2">
        <dgm:presLayoutVars>
          <dgm:bulletEnabled val="1"/>
        </dgm:presLayoutVars>
      </dgm:prSet>
      <dgm:spPr/>
    </dgm:pt>
  </dgm:ptLst>
  <dgm:cxnLst>
    <dgm:cxn modelId="{81586A03-7F2F-4CD6-807B-D4BE2283E0EC}" srcId="{159E4302-E916-4BA6-9F8A-359B4753B9D1}" destId="{AFAAF75A-26F2-4CD6-B068-99C09E7F9FE6}" srcOrd="0" destOrd="0" parTransId="{BAD9C031-4C72-47E4-A920-BA75A34CDCE8}" sibTransId="{F80AF61C-1BDD-43ED-87A5-3467BB908426}"/>
    <dgm:cxn modelId="{DA32A50C-497A-4F3D-B5A1-560D5460877D}" srcId="{159E4302-E916-4BA6-9F8A-359B4753B9D1}" destId="{3944B503-5653-4A13-AF09-0BAAF94E3DE8}" srcOrd="2" destOrd="0" parTransId="{091536BA-DC36-42F1-98E6-45D84C2575BC}" sibTransId="{242C8577-0237-4D2D-8F70-05E7B04D6EC9}"/>
    <dgm:cxn modelId="{86E32C14-439A-4CD9-A9B2-574F3F6A865E}" srcId="{F5099FF1-A179-477F-B0F3-D52DBEE23704}" destId="{4E65A0A6-1130-4EB4-B50D-645B5C06A307}" srcOrd="0" destOrd="0" parTransId="{50064ACA-624E-4AB0-8DC9-87F06919320C}" sibTransId="{D0620C1C-0EBE-4D1D-A59F-F1C4C96EA644}"/>
    <dgm:cxn modelId="{2956211B-3935-49C7-94C2-939BAE134AB5}" srcId="{4E65A0A6-1130-4EB4-B50D-645B5C06A307}" destId="{3F1750D0-D85F-4931-BF73-EEB97A088C0A}" srcOrd="2" destOrd="0" parTransId="{E7F61765-56B9-434F-B573-608C5DC4BCEB}" sibTransId="{CB18565F-EDDD-46D1-8226-127B9729ED1A}"/>
    <dgm:cxn modelId="{EB0A1934-34BF-3847-BE67-33D99416F086}" type="presOf" srcId="{ECBB75E2-E476-4542-8A9C-2481A7B28437}" destId="{AE804B13-BF4C-B146-A078-0F54754C9780}" srcOrd="0" destOrd="0" presId="urn:microsoft.com/office/officeart/2005/8/layout/hList1"/>
    <dgm:cxn modelId="{7D29F655-C331-A440-8716-BF05BF8CD7E5}" type="presOf" srcId="{EF8535B6-02E1-4420-B243-CC9FDD8BB899}" destId="{AE804B13-BF4C-B146-A078-0F54754C9780}" srcOrd="0" destOrd="1" presId="urn:microsoft.com/office/officeart/2005/8/layout/hList1"/>
    <dgm:cxn modelId="{EE696E59-DB13-4A4F-B8EE-69CABF2FCB9D}" srcId="{4E65A0A6-1130-4EB4-B50D-645B5C06A307}" destId="{EF8535B6-02E1-4420-B243-CC9FDD8BB899}" srcOrd="1" destOrd="0" parTransId="{C851C749-99B4-4792-B08A-D4063E65ED6C}" sibTransId="{19FBCEFB-5E7A-4E5E-8CE5-D48DFC62AF3C}"/>
    <dgm:cxn modelId="{ABD3F65A-DE95-46A1-8A86-2DF93E34D59A}" srcId="{159E4302-E916-4BA6-9F8A-359B4753B9D1}" destId="{0F11B0C3-9C14-4EFD-BC53-1287DF6B24A5}" srcOrd="1" destOrd="0" parTransId="{8B83275A-5DEC-4EA5-81FF-0253813F5AE9}" sibTransId="{75FC26CD-9108-4AD3-9D9D-D8431ECA5E02}"/>
    <dgm:cxn modelId="{E7244069-F41D-EB44-9FDC-6FC4953AD3A6}" type="presOf" srcId="{F5099FF1-A179-477F-B0F3-D52DBEE23704}" destId="{1D44E28B-D07D-BA49-93F2-CD50EFAE9C96}" srcOrd="0" destOrd="0" presId="urn:microsoft.com/office/officeart/2005/8/layout/hList1"/>
    <dgm:cxn modelId="{5D912075-C3D9-934C-9D71-5306E7EF3AD1}" type="presOf" srcId="{AFAAF75A-26F2-4CD6-B068-99C09E7F9FE6}" destId="{65D7B8D0-9130-604B-BE64-49FA6E2FEC29}" srcOrd="0" destOrd="0" presId="urn:microsoft.com/office/officeart/2005/8/layout/hList1"/>
    <dgm:cxn modelId="{6F685C8D-0FC3-8440-814F-EA9B24D4C953}" type="presOf" srcId="{159E4302-E916-4BA6-9F8A-359B4753B9D1}" destId="{BEF26945-40B3-E240-BD01-23A82D53D670}" srcOrd="0" destOrd="0" presId="urn:microsoft.com/office/officeart/2005/8/layout/hList1"/>
    <dgm:cxn modelId="{D52F7E92-8E76-B847-A438-ECD13E84EDC8}" type="presOf" srcId="{4E65A0A6-1130-4EB4-B50D-645B5C06A307}" destId="{1D63154B-A2F0-A547-8408-B3006253904A}" srcOrd="0" destOrd="0" presId="urn:microsoft.com/office/officeart/2005/8/layout/hList1"/>
    <dgm:cxn modelId="{9E28F1BF-386A-48F9-88F3-F5BED9A0F282}" srcId="{4E65A0A6-1130-4EB4-B50D-645B5C06A307}" destId="{ECBB75E2-E476-4542-8A9C-2481A7B28437}" srcOrd="0" destOrd="0" parTransId="{A5969B30-F44E-4E3A-8F79-AD09C1FFCFE4}" sibTransId="{898E3DB2-1B88-425E-8519-FF084824DA0E}"/>
    <dgm:cxn modelId="{3F9795C3-987A-5C45-A68D-DC53B106B0E7}" type="presOf" srcId="{A0E3B068-4B35-433C-9CC2-404B42A27A8E}" destId="{AE804B13-BF4C-B146-A078-0F54754C9780}" srcOrd="0" destOrd="3" presId="urn:microsoft.com/office/officeart/2005/8/layout/hList1"/>
    <dgm:cxn modelId="{F4CCBBD5-E045-4B6E-A8B7-F9719673EF9D}" srcId="{F5099FF1-A179-477F-B0F3-D52DBEE23704}" destId="{159E4302-E916-4BA6-9F8A-359B4753B9D1}" srcOrd="1" destOrd="0" parTransId="{A74C6EC2-F936-4D1A-88B7-E734F28FC5D7}" sibTransId="{FAB80367-6442-494A-8C09-B1DB66FCAAC6}"/>
    <dgm:cxn modelId="{B7D472E8-F878-447A-AD46-D89C992D4EB9}" srcId="{4E65A0A6-1130-4EB4-B50D-645B5C06A307}" destId="{A0E3B068-4B35-433C-9CC2-404B42A27A8E}" srcOrd="3" destOrd="0" parTransId="{A4383FE7-A166-48EF-BEA2-5CF88FEC9AE1}" sibTransId="{14ED46CE-F226-418B-906C-19DF2ADD10C9}"/>
    <dgm:cxn modelId="{DA7331EB-A3D4-A14B-92CD-80BEF85D9DF8}" type="presOf" srcId="{3944B503-5653-4A13-AF09-0BAAF94E3DE8}" destId="{65D7B8D0-9130-604B-BE64-49FA6E2FEC29}" srcOrd="0" destOrd="2" presId="urn:microsoft.com/office/officeart/2005/8/layout/hList1"/>
    <dgm:cxn modelId="{32D1EEF1-8311-6648-BCFE-CAE6B59CC9D9}" type="presOf" srcId="{0F11B0C3-9C14-4EFD-BC53-1287DF6B24A5}" destId="{65D7B8D0-9130-604B-BE64-49FA6E2FEC29}" srcOrd="0" destOrd="1" presId="urn:microsoft.com/office/officeart/2005/8/layout/hList1"/>
    <dgm:cxn modelId="{948475FF-D438-7742-947C-4DEF6D939DF4}" type="presOf" srcId="{3F1750D0-D85F-4931-BF73-EEB97A088C0A}" destId="{AE804B13-BF4C-B146-A078-0F54754C9780}" srcOrd="0" destOrd="2" presId="urn:microsoft.com/office/officeart/2005/8/layout/hList1"/>
    <dgm:cxn modelId="{2D151B05-ABCA-724C-AF53-86440A8E3E24}" type="presParOf" srcId="{1D44E28B-D07D-BA49-93F2-CD50EFAE9C96}" destId="{BC587106-0C4B-604D-AEAA-219E673346F1}" srcOrd="0" destOrd="0" presId="urn:microsoft.com/office/officeart/2005/8/layout/hList1"/>
    <dgm:cxn modelId="{36858096-7230-1D47-A4A7-30A713BEF08A}" type="presParOf" srcId="{BC587106-0C4B-604D-AEAA-219E673346F1}" destId="{1D63154B-A2F0-A547-8408-B3006253904A}" srcOrd="0" destOrd="0" presId="urn:microsoft.com/office/officeart/2005/8/layout/hList1"/>
    <dgm:cxn modelId="{2CB4BD72-D14F-C84B-9841-1714F9396240}" type="presParOf" srcId="{BC587106-0C4B-604D-AEAA-219E673346F1}" destId="{AE804B13-BF4C-B146-A078-0F54754C9780}" srcOrd="1" destOrd="0" presId="urn:microsoft.com/office/officeart/2005/8/layout/hList1"/>
    <dgm:cxn modelId="{5E43E69A-E1AA-8B41-BB2C-EAC023D40C99}" type="presParOf" srcId="{1D44E28B-D07D-BA49-93F2-CD50EFAE9C96}" destId="{0F8F7FA8-CA5D-834D-A72A-E40670922FC8}" srcOrd="1" destOrd="0" presId="urn:microsoft.com/office/officeart/2005/8/layout/hList1"/>
    <dgm:cxn modelId="{DFC0D6AD-25BA-EF43-AAB6-060FDC78851D}" type="presParOf" srcId="{1D44E28B-D07D-BA49-93F2-CD50EFAE9C96}" destId="{DCFF1A6E-E03E-0749-A746-B55C3396C4BC}" srcOrd="2" destOrd="0" presId="urn:microsoft.com/office/officeart/2005/8/layout/hList1"/>
    <dgm:cxn modelId="{CC8DDE20-8852-3A44-942D-D31A9661621B}" type="presParOf" srcId="{DCFF1A6E-E03E-0749-A746-B55C3396C4BC}" destId="{BEF26945-40B3-E240-BD01-23A82D53D670}" srcOrd="0" destOrd="0" presId="urn:microsoft.com/office/officeart/2005/8/layout/hList1"/>
    <dgm:cxn modelId="{9E8C51A6-E5ED-8D48-B9B1-6DD015E25F5E}" type="presParOf" srcId="{DCFF1A6E-E03E-0749-A746-B55C3396C4BC}" destId="{65D7B8D0-9130-604B-BE64-49FA6E2FEC29}"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1FF449-6B04-4725-978A-92618570DE0F}">
      <dsp:nvSpPr>
        <dsp:cNvPr id="0" name=""/>
        <dsp:cNvSpPr/>
      </dsp:nvSpPr>
      <dsp:spPr>
        <a:xfrm>
          <a:off x="947201" y="818755"/>
          <a:ext cx="1451800" cy="14518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45938B8-050A-42F4-85D8-69E866A9D175}">
      <dsp:nvSpPr>
        <dsp:cNvPr id="0" name=""/>
        <dsp:cNvSpPr/>
      </dsp:nvSpPr>
      <dsp:spPr>
        <a:xfrm>
          <a:off x="59990" y="2654049"/>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a:t>If OD suspected, support the airway including BVM.</a:t>
          </a:r>
        </a:p>
      </dsp:txBody>
      <dsp:txXfrm>
        <a:off x="59990" y="2654049"/>
        <a:ext cx="3226223" cy="720000"/>
      </dsp:txXfrm>
    </dsp:sp>
    <dsp:sp modelId="{CBB985E3-65B8-4BE9-B896-90FC51024333}">
      <dsp:nvSpPr>
        <dsp:cNvPr id="0" name=""/>
        <dsp:cNvSpPr/>
      </dsp:nvSpPr>
      <dsp:spPr>
        <a:xfrm>
          <a:off x="4738014" y="818755"/>
          <a:ext cx="1451800" cy="14518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49653B4-2DD4-47CA-B1FB-F48998369AE4}">
      <dsp:nvSpPr>
        <dsp:cNvPr id="0" name=""/>
        <dsp:cNvSpPr/>
      </dsp:nvSpPr>
      <dsp:spPr>
        <a:xfrm>
          <a:off x="3850802" y="2654049"/>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a:t>Administer Narcan per protocol.</a:t>
          </a:r>
        </a:p>
      </dsp:txBody>
      <dsp:txXfrm>
        <a:off x="3850802" y="2654049"/>
        <a:ext cx="3226223" cy="720000"/>
      </dsp:txXfrm>
    </dsp:sp>
    <dsp:sp modelId="{FF788520-52D8-46EC-8B78-E59DCFA8811C}">
      <dsp:nvSpPr>
        <dsp:cNvPr id="0" name=""/>
        <dsp:cNvSpPr/>
      </dsp:nvSpPr>
      <dsp:spPr>
        <a:xfrm>
          <a:off x="8528826" y="818755"/>
          <a:ext cx="1451800" cy="14518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B1B9E59-4B90-420F-8B27-7D0E1F6178E1}">
      <dsp:nvSpPr>
        <dsp:cNvPr id="0" name=""/>
        <dsp:cNvSpPr/>
      </dsp:nvSpPr>
      <dsp:spPr>
        <a:xfrm>
          <a:off x="7641615" y="2654049"/>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a:t>Continue to support the airway and administer additional Narcan if needed.</a:t>
          </a:r>
        </a:p>
      </dsp:txBody>
      <dsp:txXfrm>
        <a:off x="7641615" y="2654049"/>
        <a:ext cx="3226223"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63154B-A2F0-A547-8408-B3006253904A}">
      <dsp:nvSpPr>
        <dsp:cNvPr id="0" name=""/>
        <dsp:cNvSpPr/>
      </dsp:nvSpPr>
      <dsp:spPr>
        <a:xfrm>
          <a:off x="53" y="41939"/>
          <a:ext cx="5106412" cy="975250"/>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sz="2700" kern="1200"/>
            <a:t>Onset of action</a:t>
          </a:r>
        </a:p>
      </dsp:txBody>
      <dsp:txXfrm>
        <a:off x="53" y="41939"/>
        <a:ext cx="5106412" cy="975250"/>
      </dsp:txXfrm>
    </dsp:sp>
    <dsp:sp modelId="{AE804B13-BF4C-B146-A078-0F54754C9780}">
      <dsp:nvSpPr>
        <dsp:cNvPr id="0" name=""/>
        <dsp:cNvSpPr/>
      </dsp:nvSpPr>
      <dsp:spPr>
        <a:xfrm>
          <a:off x="53" y="1017190"/>
          <a:ext cx="5106412" cy="3133674"/>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a:t>IV: ~2m</a:t>
          </a:r>
        </a:p>
        <a:p>
          <a:pPr marL="228600" lvl="1" indent="-228600" algn="l" defTabSz="1200150">
            <a:lnSpc>
              <a:spcPct val="90000"/>
            </a:lnSpc>
            <a:spcBef>
              <a:spcPct val="0"/>
            </a:spcBef>
            <a:spcAft>
              <a:spcPct val="15000"/>
            </a:spcAft>
            <a:buChar char="•"/>
          </a:pPr>
          <a:r>
            <a:rPr lang="en-US" sz="2700" kern="1200"/>
            <a:t>IM: 2-5m</a:t>
          </a:r>
        </a:p>
        <a:p>
          <a:pPr marL="228600" lvl="1" indent="-228600" algn="l" defTabSz="1200150">
            <a:lnSpc>
              <a:spcPct val="90000"/>
            </a:lnSpc>
            <a:spcBef>
              <a:spcPct val="0"/>
            </a:spcBef>
            <a:spcAft>
              <a:spcPct val="15000"/>
            </a:spcAft>
            <a:buChar char="•"/>
          </a:pPr>
          <a:r>
            <a:rPr lang="en-US" sz="2700" b="1" u="sng" kern="1200"/>
            <a:t>IN: 8-13m</a:t>
          </a:r>
          <a:endParaRPr lang="en-US" sz="2700" kern="1200"/>
        </a:p>
        <a:p>
          <a:pPr marL="228600" lvl="1" indent="-228600" algn="l" defTabSz="1200150">
            <a:lnSpc>
              <a:spcPct val="90000"/>
            </a:lnSpc>
            <a:spcBef>
              <a:spcPct val="0"/>
            </a:spcBef>
            <a:spcAft>
              <a:spcPct val="15000"/>
            </a:spcAft>
            <a:buChar char="•"/>
          </a:pPr>
          <a:r>
            <a:rPr lang="en-US" sz="2700" kern="1200"/>
            <a:t>We should not re-dose meds before these times</a:t>
          </a:r>
        </a:p>
      </dsp:txBody>
      <dsp:txXfrm>
        <a:off x="53" y="1017190"/>
        <a:ext cx="5106412" cy="3133674"/>
      </dsp:txXfrm>
    </dsp:sp>
    <dsp:sp modelId="{BEF26945-40B3-E240-BD01-23A82D53D670}">
      <dsp:nvSpPr>
        <dsp:cNvPr id="0" name=""/>
        <dsp:cNvSpPr/>
      </dsp:nvSpPr>
      <dsp:spPr>
        <a:xfrm>
          <a:off x="5821363" y="41939"/>
          <a:ext cx="5106412" cy="975250"/>
        </a:xfrm>
        <a:prstGeom prst="rect">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sz="2700" kern="1200"/>
            <a:t>Duration of peak effect: ~2 hours</a:t>
          </a:r>
        </a:p>
      </dsp:txBody>
      <dsp:txXfrm>
        <a:off x="5821363" y="41939"/>
        <a:ext cx="5106412" cy="975250"/>
      </dsp:txXfrm>
    </dsp:sp>
    <dsp:sp modelId="{65D7B8D0-9130-604B-BE64-49FA6E2FEC29}">
      <dsp:nvSpPr>
        <dsp:cNvPr id="0" name=""/>
        <dsp:cNvSpPr/>
      </dsp:nvSpPr>
      <dsp:spPr>
        <a:xfrm>
          <a:off x="5821363" y="1017190"/>
          <a:ext cx="5106412" cy="3133674"/>
        </a:xfrm>
        <a:prstGeom prst="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a:t>Opioid duration often &gt;2hrs</a:t>
          </a:r>
        </a:p>
        <a:p>
          <a:pPr marL="228600" lvl="1" indent="-228600" algn="l" defTabSz="1200150">
            <a:lnSpc>
              <a:spcPct val="90000"/>
            </a:lnSpc>
            <a:spcBef>
              <a:spcPct val="0"/>
            </a:spcBef>
            <a:spcAft>
              <a:spcPct val="15000"/>
            </a:spcAft>
            <a:buChar char="•"/>
          </a:pPr>
          <a:r>
            <a:rPr lang="en-US" sz="2700" kern="1200"/>
            <a:t>If refuse transport </a:t>
          </a:r>
          <a:r>
            <a:rPr lang="en-US" sz="2700" kern="1200">
              <a:sym typeface="Wingdings" panose="05000000000000000000" pitchFamily="2" charset="2"/>
            </a:rPr>
            <a:t></a:t>
          </a:r>
          <a:r>
            <a:rPr lang="en-US" sz="2700" kern="1200"/>
            <a:t> risk of becoming unconscious</a:t>
          </a:r>
        </a:p>
        <a:p>
          <a:pPr marL="228600" lvl="1" indent="-228600" algn="l" defTabSz="1200150">
            <a:lnSpc>
              <a:spcPct val="90000"/>
            </a:lnSpc>
            <a:spcBef>
              <a:spcPct val="0"/>
            </a:spcBef>
            <a:spcAft>
              <a:spcPct val="15000"/>
            </a:spcAft>
            <a:buChar char="•"/>
          </a:pPr>
          <a:r>
            <a:rPr lang="en-US" sz="2700" kern="1200" dirty="0"/>
            <a:t>Studies have shown that risk of respiratory depression following Narcan is low to zero.</a:t>
          </a:r>
        </a:p>
      </dsp:txBody>
      <dsp:txXfrm>
        <a:off x="5821363" y="1017190"/>
        <a:ext cx="5106412" cy="3133674"/>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2E8A1A-27F8-F346-AB12-0142384CF7BB}" type="datetimeFigureOut">
              <a:rPr lang="en-US" smtClean="0"/>
              <a:t>11/8/25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A4EA71-0012-1A4F-9812-D47F17364D14}" type="slidenum">
              <a:rPr lang="en-US" smtClean="0"/>
              <a:t>‹#›</a:t>
            </a:fld>
            <a:endParaRPr lang="en-US"/>
          </a:p>
        </p:txBody>
      </p:sp>
    </p:spTree>
    <p:extLst>
      <p:ext uri="{BB962C8B-B14F-4D97-AF65-F5344CB8AC3E}">
        <p14:creationId xmlns:p14="http://schemas.microsoft.com/office/powerpoint/2010/main" val="1953802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this is Dr. Tom Charlton, co-chair of the Academy of Medicine of Cincinnati’s Protocol Committee.  This module is an added training for the 2026 protocols, intended for use by departments that are starting buprenorphine field administration programs.</a:t>
            </a:r>
          </a:p>
          <a:p>
            <a:endParaRPr lang="en-US" dirty="0"/>
          </a:p>
          <a:p>
            <a:r>
              <a:rPr lang="en-US" dirty="0"/>
              <a:t>I want to thank Dr. Jordan Singer, an EMS physician from University Hospitals in Cleveland for his permission to use portions of his own buprenorphine training module.</a:t>
            </a:r>
          </a:p>
          <a:p>
            <a:endParaRPr lang="en-US" dirty="0"/>
          </a:p>
          <a:p>
            <a:r>
              <a:rPr lang="en-US" dirty="0"/>
              <a:t>The buprenorphine program we will discuss today is based on the California BRIDGE program, started several years ago by the State of California.  This model is widely accepted, and has significant research backing its safe use.  It also will serve as the State of Ohio’s groundwork for our own statewide whitepaper.</a:t>
            </a:r>
          </a:p>
        </p:txBody>
      </p:sp>
      <p:sp>
        <p:nvSpPr>
          <p:cNvPr id="4" name="Slide Number Placeholder 3"/>
          <p:cNvSpPr>
            <a:spLocks noGrp="1"/>
          </p:cNvSpPr>
          <p:nvPr>
            <p:ph type="sldNum" sz="quarter" idx="5"/>
          </p:nvPr>
        </p:nvSpPr>
        <p:spPr/>
        <p:txBody>
          <a:bodyPr/>
          <a:lstStyle/>
          <a:p>
            <a:fld id="{38A4EA71-0012-1A4F-9812-D47F17364D14}" type="slidenum">
              <a:rPr lang="en-US" smtClean="0"/>
              <a:t>1</a:t>
            </a:fld>
            <a:endParaRPr lang="en-US"/>
          </a:p>
        </p:txBody>
      </p:sp>
    </p:spTree>
    <p:extLst>
      <p:ext uri="{BB962C8B-B14F-4D97-AF65-F5344CB8AC3E}">
        <p14:creationId xmlns:p14="http://schemas.microsoft.com/office/powerpoint/2010/main" val="30723666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summarize the treatment of opioid overdose, airway and breathing are our number one priority.  Nasal ETCO2 can help guide our ventilations, with a goal of 35-45.</a:t>
            </a:r>
          </a:p>
        </p:txBody>
      </p:sp>
      <p:sp>
        <p:nvSpPr>
          <p:cNvPr id="4" name="Slide Number Placeholder 3"/>
          <p:cNvSpPr>
            <a:spLocks noGrp="1"/>
          </p:cNvSpPr>
          <p:nvPr>
            <p:ph type="sldNum" sz="quarter" idx="5"/>
          </p:nvPr>
        </p:nvSpPr>
        <p:spPr/>
        <p:txBody>
          <a:bodyPr/>
          <a:lstStyle/>
          <a:p>
            <a:fld id="{38A4EA71-0012-1A4F-9812-D47F17364D14}" type="slidenum">
              <a:rPr lang="en-US" smtClean="0"/>
              <a:t>10</a:t>
            </a:fld>
            <a:endParaRPr lang="en-US"/>
          </a:p>
        </p:txBody>
      </p:sp>
    </p:spTree>
    <p:extLst>
      <p:ext uri="{BB962C8B-B14F-4D97-AF65-F5344CB8AC3E}">
        <p14:creationId xmlns:p14="http://schemas.microsoft.com/office/powerpoint/2010/main" val="15001120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the airway and breathing are controlled, naloxone should be administered.  Our protocol calls for 0.4-4mg via all normal routes such as intranasal, intramuscular, intravenous, via IO.  A reminder that EMT’s are only permitted to administer naloxone via the intranasal route, or to use a pre-loaded automatic device intramuscularly.  The maximum dose total is 10mg.  If the patient has not responded to the naloxone by that time, there may be other conditions at play.  You should use the lowest dose required to stabilize their ventilations and airway.</a:t>
            </a:r>
          </a:p>
        </p:txBody>
      </p:sp>
      <p:sp>
        <p:nvSpPr>
          <p:cNvPr id="4" name="Slide Number Placeholder 3"/>
          <p:cNvSpPr>
            <a:spLocks noGrp="1"/>
          </p:cNvSpPr>
          <p:nvPr>
            <p:ph type="sldNum" sz="quarter" idx="5"/>
          </p:nvPr>
        </p:nvSpPr>
        <p:spPr/>
        <p:txBody>
          <a:bodyPr/>
          <a:lstStyle/>
          <a:p>
            <a:fld id="{38A4EA71-0012-1A4F-9812-D47F17364D14}" type="slidenum">
              <a:rPr lang="en-US" smtClean="0"/>
              <a:t>11</a:t>
            </a:fld>
            <a:endParaRPr lang="en-US"/>
          </a:p>
        </p:txBody>
      </p:sp>
    </p:spTree>
    <p:extLst>
      <p:ext uri="{BB962C8B-B14F-4D97-AF65-F5344CB8AC3E}">
        <p14:creationId xmlns:p14="http://schemas.microsoft.com/office/powerpoint/2010/main" val="8315542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frequent concern is how to handle the cardiac arrest encountered during a suspected opioid overdose.  These cardiac arrests should be managed as normal.  Naloxone is not going to cause the arrested patient to being breathing or regain pulses.  No studies have demonstrated improved outcomes from naloxone administration in an arrest.</a:t>
            </a:r>
          </a:p>
        </p:txBody>
      </p:sp>
      <p:sp>
        <p:nvSpPr>
          <p:cNvPr id="4" name="Slide Number Placeholder 3"/>
          <p:cNvSpPr>
            <a:spLocks noGrp="1"/>
          </p:cNvSpPr>
          <p:nvPr>
            <p:ph type="sldNum" sz="quarter" idx="5"/>
          </p:nvPr>
        </p:nvSpPr>
        <p:spPr/>
        <p:txBody>
          <a:bodyPr/>
          <a:lstStyle/>
          <a:p>
            <a:fld id="{38A4EA71-0012-1A4F-9812-D47F17364D14}" type="slidenum">
              <a:rPr lang="en-US" smtClean="0"/>
              <a:t>12</a:t>
            </a:fld>
            <a:endParaRPr lang="en-US"/>
          </a:p>
        </p:txBody>
      </p:sp>
    </p:spTree>
    <p:extLst>
      <p:ext uri="{BB962C8B-B14F-4D97-AF65-F5344CB8AC3E}">
        <p14:creationId xmlns:p14="http://schemas.microsoft.com/office/powerpoint/2010/main" val="35468776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that we know how to treat the opioid overdose, we need to discuss opioid use disorder.  This is characterized as a patient using opioids in a dangerous way, or two of the following: ingestion of opioids in larger amounts over longer periods of time than intended; desire to cut down on use; significant time spent trying to obtain opioids; craving opioids; opioid use that interferes with home, school or work; continued use despite negative consequences; tolerance to opioids; or symptoms of withdrawal when not using.</a:t>
            </a:r>
          </a:p>
          <a:p>
            <a:endParaRPr lang="en-US" dirty="0"/>
          </a:p>
          <a:p>
            <a:r>
              <a:rPr lang="en-US" dirty="0"/>
              <a:t>Most of our patients with an acute opioid overdose will likely also have opioid use disorder.</a:t>
            </a:r>
          </a:p>
        </p:txBody>
      </p:sp>
      <p:sp>
        <p:nvSpPr>
          <p:cNvPr id="4" name="Slide Number Placeholder 3"/>
          <p:cNvSpPr>
            <a:spLocks noGrp="1"/>
          </p:cNvSpPr>
          <p:nvPr>
            <p:ph type="sldNum" sz="quarter" idx="5"/>
          </p:nvPr>
        </p:nvSpPr>
        <p:spPr/>
        <p:txBody>
          <a:bodyPr/>
          <a:lstStyle/>
          <a:p>
            <a:fld id="{38A4EA71-0012-1A4F-9812-D47F17364D14}" type="slidenum">
              <a:rPr lang="en-US" smtClean="0"/>
              <a:t>13</a:t>
            </a:fld>
            <a:endParaRPr lang="en-US"/>
          </a:p>
        </p:txBody>
      </p:sp>
    </p:spTree>
    <p:extLst>
      <p:ext uri="{BB962C8B-B14F-4D97-AF65-F5344CB8AC3E}">
        <p14:creationId xmlns:p14="http://schemas.microsoft.com/office/powerpoint/2010/main" val="31171770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United States, approximated 6.6 million people have opioid use disorder.  As we are all aware, between 2002 and 2018 the use of “heroin” doubled.  The heroin currently available is commonly adulterated with fentanyl, </a:t>
            </a:r>
            <a:r>
              <a:rPr lang="en-US" dirty="0" err="1"/>
              <a:t>carfentanyl</a:t>
            </a:r>
            <a:r>
              <a:rPr lang="en-US" dirty="0"/>
              <a:t>, or xylazine.  These compounds are much more potent than pure heroin (diamorphine).  As a result, overdoses have increased significantly as even minor alterations in the makeup of the “heroin” can have profound potency consequences.</a:t>
            </a:r>
          </a:p>
          <a:p>
            <a:endParaRPr lang="en-US" dirty="0"/>
          </a:p>
          <a:p>
            <a:r>
              <a:rPr lang="en-US" dirty="0"/>
              <a:t>Opioid use disorder does not discriminate.  It affects all races, all ages, all religions, all communities, regardless of whether wealthy or poor.</a:t>
            </a:r>
          </a:p>
        </p:txBody>
      </p:sp>
      <p:sp>
        <p:nvSpPr>
          <p:cNvPr id="4" name="Slide Number Placeholder 3"/>
          <p:cNvSpPr>
            <a:spLocks noGrp="1"/>
          </p:cNvSpPr>
          <p:nvPr>
            <p:ph type="sldNum" sz="quarter" idx="5"/>
          </p:nvPr>
        </p:nvSpPr>
        <p:spPr/>
        <p:txBody>
          <a:bodyPr/>
          <a:lstStyle/>
          <a:p>
            <a:fld id="{38A4EA71-0012-1A4F-9812-D47F17364D14}" type="slidenum">
              <a:rPr lang="en-US" smtClean="0"/>
              <a:t>14</a:t>
            </a:fld>
            <a:endParaRPr lang="en-US"/>
          </a:p>
        </p:txBody>
      </p:sp>
    </p:spTree>
    <p:extLst>
      <p:ext uri="{BB962C8B-B14F-4D97-AF65-F5344CB8AC3E}">
        <p14:creationId xmlns:p14="http://schemas.microsoft.com/office/powerpoint/2010/main" val="34607842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Opioid use disorder has long-term health consequences.  Patients using the intravenous route have significant risk of developing endocarditis, spine infections, blood infections such as HIV and hepatitis, and serious skin and soft-tissue infections.  Some of these conditions can lead to death.</a:t>
            </a:r>
          </a:p>
          <a:p>
            <a:endParaRPr lang="en-US" dirty="0"/>
          </a:p>
          <a:p>
            <a:r>
              <a:rPr lang="en-US" dirty="0"/>
              <a:t>There are also other negative consequences such as increased exposure to violence, prostitution, homelessness, and poor nutrition.</a:t>
            </a:r>
          </a:p>
        </p:txBody>
      </p:sp>
      <p:sp>
        <p:nvSpPr>
          <p:cNvPr id="4" name="Slide Number Placeholder 3"/>
          <p:cNvSpPr>
            <a:spLocks noGrp="1"/>
          </p:cNvSpPr>
          <p:nvPr>
            <p:ph type="sldNum" sz="quarter" idx="5"/>
          </p:nvPr>
        </p:nvSpPr>
        <p:spPr/>
        <p:txBody>
          <a:bodyPr/>
          <a:lstStyle/>
          <a:p>
            <a:fld id="{38A4EA71-0012-1A4F-9812-D47F17364D14}" type="slidenum">
              <a:rPr lang="en-US" smtClean="0"/>
              <a:t>15</a:t>
            </a:fld>
            <a:endParaRPr lang="en-US"/>
          </a:p>
        </p:txBody>
      </p:sp>
    </p:spTree>
    <p:extLst>
      <p:ext uri="{BB962C8B-B14F-4D97-AF65-F5344CB8AC3E}">
        <p14:creationId xmlns:p14="http://schemas.microsoft.com/office/powerpoint/2010/main" val="10090562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consequences of opioid use disorder are so bad, why do people continue to use?  As in most medical conditions, our chemistry has a role.  In opioid use disorder our brain chemistry fundamentally changes.  This means patients develop tolerance, therefore needing higher doses, and become dependent on opioids to feel “normal”.  These changes also make patients more susceptible to relapse.</a:t>
            </a:r>
          </a:p>
          <a:p>
            <a:endParaRPr lang="en-US" dirty="0"/>
          </a:p>
          <a:p>
            <a:r>
              <a:rPr lang="en-US" dirty="0"/>
              <a:t>Opioid withdrawal is an extremely uncomfortable experience.  While withdrawal will not kill the patient, it makes them feel like they will.  Many times continued opioid use is because of the fear of withdrawal rather than the euphoria it once caused.</a:t>
            </a:r>
          </a:p>
          <a:p>
            <a:endParaRPr lang="en-US" dirty="0"/>
          </a:p>
          <a:p>
            <a:r>
              <a:rPr lang="en-US" dirty="0"/>
              <a:t>Many times these patients may have severe pain comorbidities that led to their substance use disorder.  The brain, in an attempt to be “normal” also increases the amount of mu receptors.  This leads to tolerance, but also means that patients have their pain thresholds lowered significantly.  In other words, they become more sensitive to pain, especially when </a:t>
            </a:r>
            <a:r>
              <a:rPr lang="en-US" dirty="0" err="1"/>
              <a:t>withdrawaling</a:t>
            </a:r>
            <a:r>
              <a:rPr lang="en-US" dirty="0"/>
              <a:t>.</a:t>
            </a:r>
          </a:p>
        </p:txBody>
      </p:sp>
      <p:sp>
        <p:nvSpPr>
          <p:cNvPr id="4" name="Slide Number Placeholder 3"/>
          <p:cNvSpPr>
            <a:spLocks noGrp="1"/>
          </p:cNvSpPr>
          <p:nvPr>
            <p:ph type="sldNum" sz="quarter" idx="5"/>
          </p:nvPr>
        </p:nvSpPr>
        <p:spPr/>
        <p:txBody>
          <a:bodyPr/>
          <a:lstStyle/>
          <a:p>
            <a:fld id="{38A4EA71-0012-1A4F-9812-D47F17364D14}" type="slidenum">
              <a:rPr lang="en-US" smtClean="0"/>
              <a:t>16</a:t>
            </a:fld>
            <a:endParaRPr lang="en-US"/>
          </a:p>
        </p:txBody>
      </p:sp>
    </p:spTree>
    <p:extLst>
      <p:ext uri="{BB962C8B-B14F-4D97-AF65-F5344CB8AC3E}">
        <p14:creationId xmlns:p14="http://schemas.microsoft.com/office/powerpoint/2010/main" val="8823083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social consequences to opioid use disorder as well.  Many times patients will find themselves surrounded by others with substance use disorder.  It is extremely difficult to get sober when everyone around you continues to use.  Patients may have to cut ties with all of their friends that continue to use in order to achieve sobriety.</a:t>
            </a:r>
          </a:p>
        </p:txBody>
      </p:sp>
      <p:sp>
        <p:nvSpPr>
          <p:cNvPr id="4" name="Slide Number Placeholder 3"/>
          <p:cNvSpPr>
            <a:spLocks noGrp="1"/>
          </p:cNvSpPr>
          <p:nvPr>
            <p:ph type="sldNum" sz="quarter" idx="5"/>
          </p:nvPr>
        </p:nvSpPr>
        <p:spPr/>
        <p:txBody>
          <a:bodyPr/>
          <a:lstStyle/>
          <a:p>
            <a:fld id="{38A4EA71-0012-1A4F-9812-D47F17364D14}" type="slidenum">
              <a:rPr lang="en-US" smtClean="0"/>
              <a:t>17</a:t>
            </a:fld>
            <a:endParaRPr lang="en-US"/>
          </a:p>
        </p:txBody>
      </p:sp>
    </p:spTree>
    <p:extLst>
      <p:ext uri="{BB962C8B-B14F-4D97-AF65-F5344CB8AC3E}">
        <p14:creationId xmlns:p14="http://schemas.microsoft.com/office/powerpoint/2010/main" val="10848933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Unfortunately, significant stigma has developed around all substance use disorders.  Many people believe that it is a personal choice to continue to use.  As a result, pejorative terms such as “addicts”, or drug users may be used.  Substance use disorder is not a character flaw: it is a treatable disease.  The goal is achieving sobriety, not getting “clean”.</a:t>
            </a:r>
          </a:p>
          <a:p>
            <a:endParaRPr lang="en-US" dirty="0"/>
          </a:p>
          <a:p>
            <a:r>
              <a:rPr lang="en-US" dirty="0"/>
              <a:t>Because of the stigma, many patients suffering from substance use disorders are embarrassed to have the disease, have had bad interactions with society and medicine, and may be defensive because of these experiences.  Showing respect and empathy towards these patients will help establish a rapport giving us an opportunity to intervene.</a:t>
            </a:r>
          </a:p>
          <a:p>
            <a:endParaRPr lang="en-US" dirty="0"/>
          </a:p>
          <a:p>
            <a:r>
              <a:rPr lang="en-US" dirty="0"/>
              <a:t>Treat these patients just as you would treat any other disease.  We do not make fun of the heart attack victim because they had one.</a:t>
            </a:r>
          </a:p>
        </p:txBody>
      </p:sp>
      <p:sp>
        <p:nvSpPr>
          <p:cNvPr id="4" name="Slide Number Placeholder 3"/>
          <p:cNvSpPr>
            <a:spLocks noGrp="1"/>
          </p:cNvSpPr>
          <p:nvPr>
            <p:ph type="sldNum" sz="quarter" idx="5"/>
          </p:nvPr>
        </p:nvSpPr>
        <p:spPr/>
        <p:txBody>
          <a:bodyPr/>
          <a:lstStyle/>
          <a:p>
            <a:fld id="{38A4EA71-0012-1A4F-9812-D47F17364D14}" type="slidenum">
              <a:rPr lang="en-US" smtClean="0"/>
              <a:t>18</a:t>
            </a:fld>
            <a:endParaRPr lang="en-US"/>
          </a:p>
        </p:txBody>
      </p:sp>
    </p:spTree>
    <p:extLst>
      <p:ext uri="{BB962C8B-B14F-4D97-AF65-F5344CB8AC3E}">
        <p14:creationId xmlns:p14="http://schemas.microsoft.com/office/powerpoint/2010/main" val="14837490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Opioid use disorder is a chronic medical condition.  Their brain chemistry is fundamentally changed, and relapse is a real risk.  It is normal for a patient to relapse 3-5 times before achieving long-lasting sobriety.  Just as with diabetes, opioid use disorder can become uncontrolled until adjustments are made.  We are fortunate to have treatments available for opioid use disorder.</a:t>
            </a:r>
          </a:p>
        </p:txBody>
      </p:sp>
      <p:sp>
        <p:nvSpPr>
          <p:cNvPr id="4" name="Slide Number Placeholder 3"/>
          <p:cNvSpPr>
            <a:spLocks noGrp="1"/>
          </p:cNvSpPr>
          <p:nvPr>
            <p:ph type="sldNum" sz="quarter" idx="5"/>
          </p:nvPr>
        </p:nvSpPr>
        <p:spPr/>
        <p:txBody>
          <a:bodyPr/>
          <a:lstStyle/>
          <a:p>
            <a:fld id="{38A4EA71-0012-1A4F-9812-D47F17364D14}" type="slidenum">
              <a:rPr lang="en-US" smtClean="0"/>
              <a:t>19</a:t>
            </a:fld>
            <a:endParaRPr lang="en-US"/>
          </a:p>
        </p:txBody>
      </p:sp>
    </p:spTree>
    <p:extLst>
      <p:ext uri="{BB962C8B-B14F-4D97-AF65-F5344CB8AC3E}">
        <p14:creationId xmlns:p14="http://schemas.microsoft.com/office/powerpoint/2010/main" val="3680964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do not have any disclosures.</a:t>
            </a:r>
          </a:p>
        </p:txBody>
      </p:sp>
      <p:sp>
        <p:nvSpPr>
          <p:cNvPr id="4" name="Slide Number Placeholder 3"/>
          <p:cNvSpPr>
            <a:spLocks noGrp="1"/>
          </p:cNvSpPr>
          <p:nvPr>
            <p:ph type="sldNum" sz="quarter" idx="5"/>
          </p:nvPr>
        </p:nvSpPr>
        <p:spPr/>
        <p:txBody>
          <a:bodyPr/>
          <a:lstStyle/>
          <a:p>
            <a:fld id="{38A4EA71-0012-1A4F-9812-D47F17364D14}" type="slidenum">
              <a:rPr lang="en-US" smtClean="0"/>
              <a:t>2</a:t>
            </a:fld>
            <a:endParaRPr lang="en-US"/>
          </a:p>
        </p:txBody>
      </p:sp>
    </p:spTree>
    <p:extLst>
      <p:ext uri="{BB962C8B-B14F-4D97-AF65-F5344CB8AC3E}">
        <p14:creationId xmlns:p14="http://schemas.microsoft.com/office/powerpoint/2010/main" val="25969269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successfully treat these patients it is important to know the signs of withdrawal.  Patients that use shorter-acting compounds may develop symptoms in a matter of hours.  Those using longer-acting compounds may take several days.  Nearly all patients will develop withdrawal symptoms in less than one week.</a:t>
            </a:r>
          </a:p>
          <a:p>
            <a:endParaRPr lang="en-US" dirty="0"/>
          </a:p>
          <a:p>
            <a:r>
              <a:rPr lang="en-US" dirty="0"/>
              <a:t>The symptoms of opioid withdrawal are a result of the various opioid receptors no longer being triggered.  This includes:</a:t>
            </a:r>
          </a:p>
          <a:p>
            <a:r>
              <a:rPr lang="en-US" dirty="0"/>
              <a:t>Lacrimation, rhinorrhea, piloerection, myalgias, diarrhea, nausea and vomiting, dilated pupils, photophobia, insomnia, and autonomic hyperactivity.</a:t>
            </a:r>
          </a:p>
        </p:txBody>
      </p:sp>
      <p:sp>
        <p:nvSpPr>
          <p:cNvPr id="4" name="Slide Number Placeholder 3"/>
          <p:cNvSpPr>
            <a:spLocks noGrp="1"/>
          </p:cNvSpPr>
          <p:nvPr>
            <p:ph type="sldNum" sz="quarter" idx="5"/>
          </p:nvPr>
        </p:nvSpPr>
        <p:spPr/>
        <p:txBody>
          <a:bodyPr/>
          <a:lstStyle/>
          <a:p>
            <a:fld id="{38A4EA71-0012-1A4F-9812-D47F17364D14}" type="slidenum">
              <a:rPr lang="en-US" smtClean="0"/>
              <a:t>20</a:t>
            </a:fld>
            <a:endParaRPr lang="en-US"/>
          </a:p>
        </p:txBody>
      </p:sp>
    </p:spTree>
    <p:extLst>
      <p:ext uri="{BB962C8B-B14F-4D97-AF65-F5344CB8AC3E}">
        <p14:creationId xmlns:p14="http://schemas.microsoft.com/office/powerpoint/2010/main" val="3439499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symptoms can make the patient feel as if they are dying.  Opioid withdrawal itself is not fatal.  It can still be dangerous for patients, and at the very least is very uncomfortable.  Having compassion for these patients and treating them with dignity during their withdrawal has profound impacts.</a:t>
            </a:r>
          </a:p>
        </p:txBody>
      </p:sp>
      <p:sp>
        <p:nvSpPr>
          <p:cNvPr id="4" name="Slide Number Placeholder 3"/>
          <p:cNvSpPr>
            <a:spLocks noGrp="1"/>
          </p:cNvSpPr>
          <p:nvPr>
            <p:ph type="sldNum" sz="quarter" idx="5"/>
          </p:nvPr>
        </p:nvSpPr>
        <p:spPr/>
        <p:txBody>
          <a:bodyPr/>
          <a:lstStyle/>
          <a:p>
            <a:fld id="{38A4EA71-0012-1A4F-9812-D47F17364D14}" type="slidenum">
              <a:rPr lang="en-US" smtClean="0"/>
              <a:t>21</a:t>
            </a:fld>
            <a:endParaRPr lang="en-US"/>
          </a:p>
        </p:txBody>
      </p:sp>
    </p:spTree>
    <p:extLst>
      <p:ext uri="{BB962C8B-B14F-4D97-AF65-F5344CB8AC3E}">
        <p14:creationId xmlns:p14="http://schemas.microsoft.com/office/powerpoint/2010/main" val="19759667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two primary ways that patients suffer from withdrawal: stopping use, or having withdrawal precipitated by medications such as naloxone.</a:t>
            </a:r>
          </a:p>
          <a:p>
            <a:endParaRPr lang="en-US" dirty="0"/>
          </a:p>
          <a:p>
            <a:r>
              <a:rPr lang="en-US" dirty="0"/>
              <a:t>To better objectivity the “severity” of the withdrawal, the Clinical Opioid Withdrawal Scale or COWS, was developed.</a:t>
            </a:r>
          </a:p>
        </p:txBody>
      </p:sp>
      <p:sp>
        <p:nvSpPr>
          <p:cNvPr id="4" name="Slide Number Placeholder 3"/>
          <p:cNvSpPr>
            <a:spLocks noGrp="1"/>
          </p:cNvSpPr>
          <p:nvPr>
            <p:ph type="sldNum" sz="quarter" idx="5"/>
          </p:nvPr>
        </p:nvSpPr>
        <p:spPr/>
        <p:txBody>
          <a:bodyPr/>
          <a:lstStyle/>
          <a:p>
            <a:fld id="{38A4EA71-0012-1A4F-9812-D47F17364D14}" type="slidenum">
              <a:rPr lang="en-US" smtClean="0"/>
              <a:t>22</a:t>
            </a:fld>
            <a:endParaRPr lang="en-US"/>
          </a:p>
        </p:txBody>
      </p:sp>
    </p:spTree>
    <p:extLst>
      <p:ext uri="{BB962C8B-B14F-4D97-AF65-F5344CB8AC3E}">
        <p14:creationId xmlns:p14="http://schemas.microsoft.com/office/powerpoint/2010/main" val="35688883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COWS score has five “levels” within it: no active withdrawal, mild, moderate, moderately severe, and severe.  The score is based on measurements in multiple categories, which we will get into shortly.</a:t>
            </a:r>
          </a:p>
        </p:txBody>
      </p:sp>
      <p:sp>
        <p:nvSpPr>
          <p:cNvPr id="4" name="Slide Number Placeholder 3"/>
          <p:cNvSpPr>
            <a:spLocks noGrp="1"/>
          </p:cNvSpPr>
          <p:nvPr>
            <p:ph type="sldNum" sz="quarter" idx="5"/>
          </p:nvPr>
        </p:nvSpPr>
        <p:spPr/>
        <p:txBody>
          <a:bodyPr/>
          <a:lstStyle/>
          <a:p>
            <a:fld id="{38A4EA71-0012-1A4F-9812-D47F17364D14}" type="slidenum">
              <a:rPr lang="en-US" smtClean="0"/>
              <a:t>23</a:t>
            </a:fld>
            <a:endParaRPr lang="en-US"/>
          </a:p>
        </p:txBody>
      </p:sp>
    </p:spTree>
    <p:extLst>
      <p:ext uri="{BB962C8B-B14F-4D97-AF65-F5344CB8AC3E}">
        <p14:creationId xmlns:p14="http://schemas.microsoft.com/office/powerpoint/2010/main" val="169698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treatment of opioid withdrawal ranges widely.  Prior to the advent of better treatment programs, we used to simply treat the individual symptoms causing distress.  Patients with diarrhea were put on loperamide.  Those with nausea and vomiting were given ondansetron.  Agitated patients were started on clonidine.  None of these combinations was very effective, and could only be used during the withdrawal phase.</a:t>
            </a:r>
          </a:p>
          <a:p>
            <a:endParaRPr lang="en-US" dirty="0"/>
          </a:p>
          <a:p>
            <a:r>
              <a:rPr lang="en-US" dirty="0"/>
              <a:t>Modern treatment is focused on both preventing withdrawal symptoms, and harm reduction.</a:t>
            </a:r>
          </a:p>
        </p:txBody>
      </p:sp>
      <p:sp>
        <p:nvSpPr>
          <p:cNvPr id="4" name="Slide Number Placeholder 3"/>
          <p:cNvSpPr>
            <a:spLocks noGrp="1"/>
          </p:cNvSpPr>
          <p:nvPr>
            <p:ph type="sldNum" sz="quarter" idx="5"/>
          </p:nvPr>
        </p:nvSpPr>
        <p:spPr/>
        <p:txBody>
          <a:bodyPr/>
          <a:lstStyle/>
          <a:p>
            <a:fld id="{38A4EA71-0012-1A4F-9812-D47F17364D14}" type="slidenum">
              <a:rPr lang="en-US" smtClean="0"/>
              <a:t>24</a:t>
            </a:fld>
            <a:endParaRPr lang="en-US"/>
          </a:p>
        </p:txBody>
      </p:sp>
    </p:spTree>
    <p:extLst>
      <p:ext uri="{BB962C8B-B14F-4D97-AF65-F5344CB8AC3E}">
        <p14:creationId xmlns:p14="http://schemas.microsoft.com/office/powerpoint/2010/main" val="9653757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Buprenorphine is an opioid compound that only partially activates the mu receptors.  However, it has a very strong affinity for binding.  This means that it can displace existing opioids, but does so without significant risk.  It has a ceiling effect that limits respiratory depression, and limits euphoric effects.  It increases safety for the patient as even if they relapse and use while on buprenorphine, the other drugs cannot push the buprenorphine off of the receptor.  This means that their body does not respond nearly as strongly, and often prevents euphoria and respiratory depression.  By binding the mu receptors, buprenorphine prevents withdrawal, reduces cravings, and prevents further opioid overdose.</a:t>
            </a:r>
          </a:p>
        </p:txBody>
      </p:sp>
      <p:sp>
        <p:nvSpPr>
          <p:cNvPr id="4" name="Slide Number Placeholder 3"/>
          <p:cNvSpPr>
            <a:spLocks noGrp="1"/>
          </p:cNvSpPr>
          <p:nvPr>
            <p:ph type="sldNum" sz="quarter" idx="5"/>
          </p:nvPr>
        </p:nvSpPr>
        <p:spPr/>
        <p:txBody>
          <a:bodyPr/>
          <a:lstStyle/>
          <a:p>
            <a:fld id="{38A4EA71-0012-1A4F-9812-D47F17364D14}" type="slidenum">
              <a:rPr lang="en-US" smtClean="0"/>
              <a:t>25</a:t>
            </a:fld>
            <a:endParaRPr lang="en-US"/>
          </a:p>
        </p:txBody>
      </p:sp>
    </p:spTree>
    <p:extLst>
      <p:ext uri="{BB962C8B-B14F-4D97-AF65-F5344CB8AC3E}">
        <p14:creationId xmlns:p14="http://schemas.microsoft.com/office/powerpoint/2010/main" val="20686640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treating the withdrawal symptoms, we lower one of the barriers to sobriety: fear of withdrawal.  Patients supported with buprenorphine are much more likely to maintain sobriety in the long-term, and have lower overall mortality rates compared to those continuing to use.  Because buprenorphine reduces cravings, it also means that patients are less likely to relapse.</a:t>
            </a:r>
          </a:p>
        </p:txBody>
      </p:sp>
      <p:sp>
        <p:nvSpPr>
          <p:cNvPr id="4" name="Slide Number Placeholder 3"/>
          <p:cNvSpPr>
            <a:spLocks noGrp="1"/>
          </p:cNvSpPr>
          <p:nvPr>
            <p:ph type="sldNum" sz="quarter" idx="5"/>
          </p:nvPr>
        </p:nvSpPr>
        <p:spPr/>
        <p:txBody>
          <a:bodyPr/>
          <a:lstStyle/>
          <a:p>
            <a:fld id="{38A4EA71-0012-1A4F-9812-D47F17364D14}" type="slidenum">
              <a:rPr lang="en-US" smtClean="0"/>
              <a:t>26</a:t>
            </a:fld>
            <a:endParaRPr lang="en-US"/>
          </a:p>
        </p:txBody>
      </p:sp>
    </p:spTree>
    <p:extLst>
      <p:ext uri="{BB962C8B-B14F-4D97-AF65-F5344CB8AC3E}">
        <p14:creationId xmlns:p14="http://schemas.microsoft.com/office/powerpoint/2010/main" val="40905915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previously stated, buprenorphine binds so strongly to the mu receptor that most other opioids are unable to push the medication off.  The receptors are saturated and bound, meaning other opioids cannot fully agonize or trigger the receptor which would lead to potential overdose.</a:t>
            </a:r>
          </a:p>
          <a:p>
            <a:endParaRPr lang="en-US" dirty="0"/>
          </a:p>
          <a:p>
            <a:r>
              <a:rPr lang="en-US" dirty="0"/>
              <a:t>The highest risk to a patient for overdose is during a relapse.  The patient may have previously been using a given dose.  Their body does not have the same tolerance as before, so what previously was a “safe” dose for them may lead to overdose.  By having buprenorphine present, we can prevent the positive feelings associated with use, and at the same time block the deleterious effects.</a:t>
            </a:r>
          </a:p>
        </p:txBody>
      </p:sp>
      <p:sp>
        <p:nvSpPr>
          <p:cNvPr id="4" name="Slide Number Placeholder 3"/>
          <p:cNvSpPr>
            <a:spLocks noGrp="1"/>
          </p:cNvSpPr>
          <p:nvPr>
            <p:ph type="sldNum" sz="quarter" idx="5"/>
          </p:nvPr>
        </p:nvSpPr>
        <p:spPr/>
        <p:txBody>
          <a:bodyPr/>
          <a:lstStyle/>
          <a:p>
            <a:fld id="{38A4EA71-0012-1A4F-9812-D47F17364D14}" type="slidenum">
              <a:rPr lang="en-US" smtClean="0"/>
              <a:t>27</a:t>
            </a:fld>
            <a:endParaRPr lang="en-US"/>
          </a:p>
        </p:txBody>
      </p:sp>
    </p:spTree>
    <p:extLst>
      <p:ext uri="{BB962C8B-B14F-4D97-AF65-F5344CB8AC3E}">
        <p14:creationId xmlns:p14="http://schemas.microsoft.com/office/powerpoint/2010/main" val="17232709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Buprenorphine is available in several formulations.  For outpatient treatment, tablets, oral films, or orally dissolving tablets are frequently used.  Many times the buprenorphine will be combined with naloxone.  This prevents overdose if a patient melts or dissolves the tablet into liquid and attempts to inject it.  The naloxone is not able to be absorbed by the intestine, so when taken orally, it has no effect.  However, when injected, it is able to get into the blood stream with the buprenorphine, preventing overdose.</a:t>
            </a:r>
          </a:p>
        </p:txBody>
      </p:sp>
      <p:sp>
        <p:nvSpPr>
          <p:cNvPr id="4" name="Slide Number Placeholder 3"/>
          <p:cNvSpPr>
            <a:spLocks noGrp="1"/>
          </p:cNvSpPr>
          <p:nvPr>
            <p:ph type="sldNum" sz="quarter" idx="5"/>
          </p:nvPr>
        </p:nvSpPr>
        <p:spPr/>
        <p:txBody>
          <a:bodyPr/>
          <a:lstStyle/>
          <a:p>
            <a:fld id="{38A4EA71-0012-1A4F-9812-D47F17364D14}" type="slidenum">
              <a:rPr lang="en-US" smtClean="0"/>
              <a:t>28</a:t>
            </a:fld>
            <a:endParaRPr lang="en-US"/>
          </a:p>
        </p:txBody>
      </p:sp>
    </p:spTree>
    <p:extLst>
      <p:ext uri="{BB962C8B-B14F-4D97-AF65-F5344CB8AC3E}">
        <p14:creationId xmlns:p14="http://schemas.microsoft.com/office/powerpoint/2010/main" val="30535058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Until recently, there were significant regulatory hurdles to initiating someone on medication assisted therapy.  Patients often had to go to a hospital or clinic for treatment.  This is a barrier to many patients secondary to transportation issues, privacy concerns, work/life interference.</a:t>
            </a:r>
          </a:p>
          <a:p>
            <a:endParaRPr lang="en-US" dirty="0"/>
          </a:p>
          <a:p>
            <a:r>
              <a:rPr lang="en-US" dirty="0"/>
              <a:t>The use of buprenorphine is strongly associated with reduced deaths from opioid use.</a:t>
            </a:r>
          </a:p>
          <a:p>
            <a:endParaRPr lang="en-US" dirty="0"/>
          </a:p>
          <a:p>
            <a:r>
              <a:rPr lang="en-US" dirty="0"/>
              <a:t>EMS is uniquely positioned to interact with opiate use disorder patients, intervene to prevent further harm, and connect patients with outpatient treatment.</a:t>
            </a:r>
          </a:p>
        </p:txBody>
      </p:sp>
      <p:sp>
        <p:nvSpPr>
          <p:cNvPr id="4" name="Slide Number Placeholder 3"/>
          <p:cNvSpPr>
            <a:spLocks noGrp="1"/>
          </p:cNvSpPr>
          <p:nvPr>
            <p:ph type="sldNum" sz="quarter" idx="5"/>
          </p:nvPr>
        </p:nvSpPr>
        <p:spPr/>
        <p:txBody>
          <a:bodyPr/>
          <a:lstStyle/>
          <a:p>
            <a:fld id="{38A4EA71-0012-1A4F-9812-D47F17364D14}" type="slidenum">
              <a:rPr lang="en-US" smtClean="0"/>
              <a:t>29</a:t>
            </a:fld>
            <a:endParaRPr lang="en-US"/>
          </a:p>
        </p:txBody>
      </p:sp>
    </p:spTree>
    <p:extLst>
      <p:ext uri="{BB962C8B-B14F-4D97-AF65-F5344CB8AC3E}">
        <p14:creationId xmlns:p14="http://schemas.microsoft.com/office/powerpoint/2010/main" val="3588258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end of today’s training you should be trained on the pathophysiology of opioid use.  You should understand the stigma associated with substance use disorder.  You will understand the new opioid withdrawal protocol, be able to successfully apply the COWS score, and understand your agency’s referral process for outpatient treatment.</a:t>
            </a:r>
          </a:p>
        </p:txBody>
      </p:sp>
      <p:sp>
        <p:nvSpPr>
          <p:cNvPr id="4" name="Slide Number Placeholder 3"/>
          <p:cNvSpPr>
            <a:spLocks noGrp="1"/>
          </p:cNvSpPr>
          <p:nvPr>
            <p:ph type="sldNum" sz="quarter" idx="5"/>
          </p:nvPr>
        </p:nvSpPr>
        <p:spPr/>
        <p:txBody>
          <a:bodyPr/>
          <a:lstStyle/>
          <a:p>
            <a:fld id="{38A4EA71-0012-1A4F-9812-D47F17364D14}" type="slidenum">
              <a:rPr lang="en-US" smtClean="0"/>
              <a:t>3</a:t>
            </a:fld>
            <a:endParaRPr lang="en-US"/>
          </a:p>
        </p:txBody>
      </p:sp>
    </p:spTree>
    <p:extLst>
      <p:ext uri="{BB962C8B-B14F-4D97-AF65-F5344CB8AC3E}">
        <p14:creationId xmlns:p14="http://schemas.microsoft.com/office/powerpoint/2010/main" val="374641634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Patients who overdose have a 10% one-year mortality.  This is likely the highest mortality of any of our patients that commonly refuse transportation.</a:t>
            </a:r>
          </a:p>
          <a:p>
            <a:endParaRPr lang="en-US" dirty="0"/>
          </a:p>
          <a:p>
            <a:r>
              <a:rPr lang="en-US" dirty="0"/>
              <a:t>These patients often have had multiple negative interactions with law enforcement and healthcare.  They are often reluctant to be transported as a result.  EMS may be their only contact with the health care system, and thus may be our only opportunity to help.  Once a patient overdoses, they are far more likely to overdose in the future.</a:t>
            </a:r>
          </a:p>
        </p:txBody>
      </p:sp>
      <p:sp>
        <p:nvSpPr>
          <p:cNvPr id="4" name="Slide Number Placeholder 3"/>
          <p:cNvSpPr>
            <a:spLocks noGrp="1"/>
          </p:cNvSpPr>
          <p:nvPr>
            <p:ph type="sldNum" sz="quarter" idx="5"/>
          </p:nvPr>
        </p:nvSpPr>
        <p:spPr/>
        <p:txBody>
          <a:bodyPr/>
          <a:lstStyle/>
          <a:p>
            <a:fld id="{38A4EA71-0012-1A4F-9812-D47F17364D14}" type="slidenum">
              <a:rPr lang="en-US" smtClean="0"/>
              <a:t>30</a:t>
            </a:fld>
            <a:endParaRPr lang="en-US"/>
          </a:p>
        </p:txBody>
      </p:sp>
    </p:spTree>
    <p:extLst>
      <p:ext uri="{BB962C8B-B14F-4D97-AF65-F5344CB8AC3E}">
        <p14:creationId xmlns:p14="http://schemas.microsoft.com/office/powerpoint/2010/main" val="9313414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Multiple EMS agencies around the country began administering buprenorphine in the last decade.  One of the first programs was in Camden New Jersey.  The state of California has one of the most widely used programs called BRIDGE.  Many prehospital protocols required involvement of medical control prior to giving buprenorphine.  Ours does not require medical control as California’s program has demonstrated significant safety with this approach.</a:t>
            </a:r>
          </a:p>
        </p:txBody>
      </p:sp>
      <p:sp>
        <p:nvSpPr>
          <p:cNvPr id="4" name="Slide Number Placeholder 3"/>
          <p:cNvSpPr>
            <a:spLocks noGrp="1"/>
          </p:cNvSpPr>
          <p:nvPr>
            <p:ph type="sldNum" sz="quarter" idx="5"/>
          </p:nvPr>
        </p:nvSpPr>
        <p:spPr/>
        <p:txBody>
          <a:bodyPr/>
          <a:lstStyle/>
          <a:p>
            <a:fld id="{38A4EA71-0012-1A4F-9812-D47F17364D14}" type="slidenum">
              <a:rPr lang="en-US" smtClean="0"/>
              <a:t>31</a:t>
            </a:fld>
            <a:endParaRPr lang="en-US"/>
          </a:p>
        </p:txBody>
      </p:sp>
    </p:spTree>
    <p:extLst>
      <p:ext uri="{BB962C8B-B14F-4D97-AF65-F5344CB8AC3E}">
        <p14:creationId xmlns:p14="http://schemas.microsoft.com/office/powerpoint/2010/main" val="13229913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Opioid Withdrawal guideline is for use by Advanced EMT’s and Paramedics only.  It is important to know your states’ scope of practice.</a:t>
            </a:r>
          </a:p>
          <a:p>
            <a:endParaRPr lang="en-US" dirty="0"/>
          </a:p>
          <a:p>
            <a:r>
              <a:rPr lang="en-US" dirty="0"/>
              <a:t>Buprenorphine is not within the scope of practice for EMT’s.</a:t>
            </a:r>
          </a:p>
        </p:txBody>
      </p:sp>
      <p:sp>
        <p:nvSpPr>
          <p:cNvPr id="4" name="Slide Number Placeholder 3"/>
          <p:cNvSpPr>
            <a:spLocks noGrp="1"/>
          </p:cNvSpPr>
          <p:nvPr>
            <p:ph type="sldNum" sz="quarter" idx="5"/>
          </p:nvPr>
        </p:nvSpPr>
        <p:spPr/>
        <p:txBody>
          <a:bodyPr/>
          <a:lstStyle/>
          <a:p>
            <a:fld id="{38A4EA71-0012-1A4F-9812-D47F17364D14}" type="slidenum">
              <a:rPr lang="en-US" smtClean="0"/>
              <a:t>32</a:t>
            </a:fld>
            <a:endParaRPr lang="en-US"/>
          </a:p>
        </p:txBody>
      </p:sp>
    </p:spTree>
    <p:extLst>
      <p:ext uri="{BB962C8B-B14F-4D97-AF65-F5344CB8AC3E}">
        <p14:creationId xmlns:p14="http://schemas.microsoft.com/office/powerpoint/2010/main" val="157524265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start with screening for withdrawal signs.  The patient must have two or more of: yawning, runny nose, watery eyes, dilated pupils, tachycardia, sweating, restlessness, agitation, vomiting, diarrhea, or goosebumps.</a:t>
            </a:r>
          </a:p>
          <a:p>
            <a:endParaRPr lang="en-US" dirty="0"/>
          </a:p>
          <a:p>
            <a:r>
              <a:rPr lang="en-US" dirty="0"/>
              <a:t>If the patient has two or more, we move to the exclusion criteria.</a:t>
            </a:r>
          </a:p>
        </p:txBody>
      </p:sp>
      <p:sp>
        <p:nvSpPr>
          <p:cNvPr id="4" name="Slide Number Placeholder 3"/>
          <p:cNvSpPr>
            <a:spLocks noGrp="1"/>
          </p:cNvSpPr>
          <p:nvPr>
            <p:ph type="sldNum" sz="quarter" idx="5"/>
          </p:nvPr>
        </p:nvSpPr>
        <p:spPr/>
        <p:txBody>
          <a:bodyPr/>
          <a:lstStyle/>
          <a:p>
            <a:fld id="{38A4EA71-0012-1A4F-9812-D47F17364D14}" type="slidenum">
              <a:rPr lang="en-US" smtClean="0"/>
              <a:t>33</a:t>
            </a:fld>
            <a:endParaRPr lang="en-US"/>
          </a:p>
        </p:txBody>
      </p:sp>
    </p:spTree>
    <p:extLst>
      <p:ext uri="{BB962C8B-B14F-4D97-AF65-F5344CB8AC3E}">
        <p14:creationId xmlns:p14="http://schemas.microsoft.com/office/powerpoint/2010/main" val="218038076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cannot use this guideline if the patient does not have signs of opioid withdrawal, is less than 16 years of age.  If the patient has used methadone in the last 10 days buprenorphine can precipitate severe withdrawal and therefore precludes its’ use.  Patients that have a severe medical illness such as sepsis or respiratory distress should not be started on buprenorphine.  Lastly, patients with altered mental status, or those unable to give consent for treatment or lacking capacity should not be started.</a:t>
            </a:r>
          </a:p>
        </p:txBody>
      </p:sp>
      <p:sp>
        <p:nvSpPr>
          <p:cNvPr id="4" name="Slide Number Placeholder 3"/>
          <p:cNvSpPr>
            <a:spLocks noGrp="1"/>
          </p:cNvSpPr>
          <p:nvPr>
            <p:ph type="sldNum" sz="quarter" idx="5"/>
          </p:nvPr>
        </p:nvSpPr>
        <p:spPr/>
        <p:txBody>
          <a:bodyPr/>
          <a:lstStyle/>
          <a:p>
            <a:fld id="{38A4EA71-0012-1A4F-9812-D47F17364D14}" type="slidenum">
              <a:rPr lang="en-US" smtClean="0"/>
              <a:t>34</a:t>
            </a:fld>
            <a:endParaRPr lang="en-US"/>
          </a:p>
        </p:txBody>
      </p:sp>
    </p:spTree>
    <p:extLst>
      <p:ext uri="{BB962C8B-B14F-4D97-AF65-F5344CB8AC3E}">
        <p14:creationId xmlns:p14="http://schemas.microsoft.com/office/powerpoint/2010/main" val="379662985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Methadone is a long-acting opioid.  As a result, even if the patient has an elevated COWS score indicating active withdrawal, buprenorphine administration will potentially make these symptoms worse.  Any use within the previous 10 days can be associated with it, however the risk is highest in the first 48 hours following their last dose.</a:t>
            </a:r>
          </a:p>
          <a:p>
            <a:endParaRPr lang="en-US" dirty="0"/>
          </a:p>
          <a:p>
            <a:r>
              <a:rPr lang="en-US" dirty="0"/>
              <a:t>Altered patients do not have the capacity to understand the risks and benefits of starting this treatment.  These patients should be transported to the ED, where we can discuss treatment when appropriate.</a:t>
            </a:r>
          </a:p>
        </p:txBody>
      </p:sp>
      <p:sp>
        <p:nvSpPr>
          <p:cNvPr id="4" name="Slide Number Placeholder 3"/>
          <p:cNvSpPr>
            <a:spLocks noGrp="1"/>
          </p:cNvSpPr>
          <p:nvPr>
            <p:ph type="sldNum" sz="quarter" idx="5"/>
          </p:nvPr>
        </p:nvSpPr>
        <p:spPr/>
        <p:txBody>
          <a:bodyPr/>
          <a:lstStyle/>
          <a:p>
            <a:fld id="{38A4EA71-0012-1A4F-9812-D47F17364D14}" type="slidenum">
              <a:rPr lang="en-US" smtClean="0"/>
              <a:t>35</a:t>
            </a:fld>
            <a:endParaRPr lang="en-US"/>
          </a:p>
        </p:txBody>
      </p:sp>
    </p:spTree>
    <p:extLst>
      <p:ext uri="{BB962C8B-B14F-4D97-AF65-F5344CB8AC3E}">
        <p14:creationId xmlns:p14="http://schemas.microsoft.com/office/powerpoint/2010/main" val="25574646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that we have screened the patient, we need to apply the COWS score to them.  Luckily the score is already built into ESO and other </a:t>
            </a:r>
            <a:r>
              <a:rPr lang="en-US" dirty="0" err="1"/>
              <a:t>ePCR</a:t>
            </a:r>
            <a:r>
              <a:rPr lang="en-US" dirty="0"/>
              <a:t> platforms, however it may need to be turned “on”.  Our guideline requires a COWS score of greater than or equal to eight.  Patients with a score less than 5 are not in withdrawal.  Giving these patients buprenorphine will precipitate withdrawal.  As the COWS score increases, the likelihood of precipitated withdrawal decreases.  If you are unsure about </a:t>
            </a:r>
            <a:r>
              <a:rPr lang="en-US" dirty="0" err="1"/>
              <a:t>someones</a:t>
            </a:r>
            <a:r>
              <a:rPr lang="en-US" dirty="0"/>
              <a:t> score or eligibility for treatment, contact medical control.</a:t>
            </a:r>
          </a:p>
        </p:txBody>
      </p:sp>
      <p:sp>
        <p:nvSpPr>
          <p:cNvPr id="4" name="Slide Number Placeholder 3"/>
          <p:cNvSpPr>
            <a:spLocks noGrp="1"/>
          </p:cNvSpPr>
          <p:nvPr>
            <p:ph type="sldNum" sz="quarter" idx="5"/>
          </p:nvPr>
        </p:nvSpPr>
        <p:spPr/>
        <p:txBody>
          <a:bodyPr/>
          <a:lstStyle/>
          <a:p>
            <a:fld id="{38A4EA71-0012-1A4F-9812-D47F17364D14}" type="slidenum">
              <a:rPr lang="en-US" smtClean="0"/>
              <a:t>36</a:t>
            </a:fld>
            <a:endParaRPr lang="en-US"/>
          </a:p>
        </p:txBody>
      </p:sp>
    </p:spTree>
    <p:extLst>
      <p:ext uri="{BB962C8B-B14F-4D97-AF65-F5344CB8AC3E}">
        <p14:creationId xmlns:p14="http://schemas.microsoft.com/office/powerpoint/2010/main" val="271842151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COWS score is based on several categories: resting heart rate, sweating, restlessness, pupil size, bone/joint aches, runny nose/tearing, GI upset, tremor, yawning, anxiety or irritability, and lastly goosebumps.</a:t>
            </a:r>
          </a:p>
        </p:txBody>
      </p:sp>
      <p:sp>
        <p:nvSpPr>
          <p:cNvPr id="4" name="Slide Number Placeholder 3"/>
          <p:cNvSpPr>
            <a:spLocks noGrp="1"/>
          </p:cNvSpPr>
          <p:nvPr>
            <p:ph type="sldNum" sz="quarter" idx="5"/>
          </p:nvPr>
        </p:nvSpPr>
        <p:spPr/>
        <p:txBody>
          <a:bodyPr/>
          <a:lstStyle/>
          <a:p>
            <a:fld id="{38A4EA71-0012-1A4F-9812-D47F17364D14}" type="slidenum">
              <a:rPr lang="en-US" smtClean="0"/>
              <a:t>37</a:t>
            </a:fld>
            <a:endParaRPr lang="en-US"/>
          </a:p>
        </p:txBody>
      </p:sp>
    </p:spTree>
    <p:extLst>
      <p:ext uri="{BB962C8B-B14F-4D97-AF65-F5344CB8AC3E}">
        <p14:creationId xmlns:p14="http://schemas.microsoft.com/office/powerpoint/2010/main" val="25365958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Establish your COWS score.  Do not forget that a COWS of less than 5 means they are not in withdrawal and we do not want to cause precipitated withdrawal.  If they are not in withdrawal it is likely that a fully agonizing compound is on their mu receptor.  If we replace that fully agonizing compound with buprenorphine, only a partially agonizing compound, the different degree of effect will be experienced by the patient as withdrawal.</a:t>
            </a:r>
          </a:p>
        </p:txBody>
      </p:sp>
      <p:sp>
        <p:nvSpPr>
          <p:cNvPr id="4" name="Slide Number Placeholder 3"/>
          <p:cNvSpPr>
            <a:spLocks noGrp="1"/>
          </p:cNvSpPr>
          <p:nvPr>
            <p:ph type="sldNum" sz="quarter" idx="5"/>
          </p:nvPr>
        </p:nvSpPr>
        <p:spPr/>
        <p:txBody>
          <a:bodyPr/>
          <a:lstStyle/>
          <a:p>
            <a:fld id="{38A4EA71-0012-1A4F-9812-D47F17364D14}" type="slidenum">
              <a:rPr lang="en-US" smtClean="0"/>
              <a:t>38</a:t>
            </a:fld>
            <a:endParaRPr lang="en-US"/>
          </a:p>
        </p:txBody>
      </p:sp>
    </p:spTree>
    <p:extLst>
      <p:ext uri="{BB962C8B-B14F-4D97-AF65-F5344CB8AC3E}">
        <p14:creationId xmlns:p14="http://schemas.microsoft.com/office/powerpoint/2010/main" val="232747168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we have established that the patient is a candidate for buprenorphine administration, we need to have a conversation with the patient.  It is important to be empathetic with the patient when presenting the various treatment options.  Treatment options include transporting to the hospital, providing a leave-behind naloxone kit, starting buprenorphine, referral to outpatient treatment or any combination of the above.  Of course, patients may refuse treatment and transportation.</a:t>
            </a:r>
          </a:p>
          <a:p>
            <a:endParaRPr lang="en-US" dirty="0"/>
          </a:p>
          <a:p>
            <a:r>
              <a:rPr lang="en-US" dirty="0"/>
              <a:t>Patients should understand that the dose of buprenorphine we give to them will last 24-36 hours, keeping withdrawal symptoms away and preventing another overdose.  The risk of precipitating withdrawal, when the guideline is applied correctly, is low.  If it occurs, the patient should know that we can treat this precipitated withdrawal with additional buprenorphine.</a:t>
            </a:r>
          </a:p>
        </p:txBody>
      </p:sp>
      <p:sp>
        <p:nvSpPr>
          <p:cNvPr id="4" name="Slide Number Placeholder 3"/>
          <p:cNvSpPr>
            <a:spLocks noGrp="1"/>
          </p:cNvSpPr>
          <p:nvPr>
            <p:ph type="sldNum" sz="quarter" idx="5"/>
          </p:nvPr>
        </p:nvSpPr>
        <p:spPr/>
        <p:txBody>
          <a:bodyPr/>
          <a:lstStyle/>
          <a:p>
            <a:fld id="{38A4EA71-0012-1A4F-9812-D47F17364D14}" type="slidenum">
              <a:rPr lang="en-US" smtClean="0"/>
              <a:t>39</a:t>
            </a:fld>
            <a:endParaRPr lang="en-US"/>
          </a:p>
        </p:txBody>
      </p:sp>
    </p:spTree>
    <p:extLst>
      <p:ext uri="{BB962C8B-B14F-4D97-AF65-F5344CB8AC3E}">
        <p14:creationId xmlns:p14="http://schemas.microsoft.com/office/powerpoint/2010/main" val="2060248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human body has distinct opioid receptors with differing functions.  The human body produces its’ own endogenous opioids, however we can also administer exogenous opioids that will bind to these receptors.</a:t>
            </a:r>
          </a:p>
          <a:p>
            <a:endParaRPr lang="en-US" dirty="0"/>
          </a:p>
          <a:p>
            <a:r>
              <a:rPr lang="en-US" dirty="0"/>
              <a:t>The most common receptor is the mu opioid receptor.  When triggered it provides pain relief, causes euphoria, and has sedative properties.  In medicine we frequently use compounds that bind to this receptor to control pain, and occasionally will use it in combination with other medications to sedate patients for procedures.</a:t>
            </a:r>
          </a:p>
          <a:p>
            <a:endParaRPr lang="en-US" dirty="0"/>
          </a:p>
          <a:p>
            <a:r>
              <a:rPr lang="en-US" dirty="0"/>
              <a:t>As more of the mu receptors are bound, the effects strengthen which can lead to CNS depression.  The patient will then slip into unconsciousness, and sometimes will have respiratory depression or respiratory arrest.</a:t>
            </a:r>
          </a:p>
          <a:p>
            <a:endParaRPr lang="en-US" dirty="0"/>
          </a:p>
          <a:p>
            <a:r>
              <a:rPr lang="en-US" dirty="0"/>
              <a:t>It is primarily the respiratory depression or arrest that kills patients in an acute overdose situation.</a:t>
            </a:r>
          </a:p>
        </p:txBody>
      </p:sp>
      <p:sp>
        <p:nvSpPr>
          <p:cNvPr id="4" name="Slide Number Placeholder 3"/>
          <p:cNvSpPr>
            <a:spLocks noGrp="1"/>
          </p:cNvSpPr>
          <p:nvPr>
            <p:ph type="sldNum" sz="quarter" idx="5"/>
          </p:nvPr>
        </p:nvSpPr>
        <p:spPr/>
        <p:txBody>
          <a:bodyPr/>
          <a:lstStyle/>
          <a:p>
            <a:fld id="{38A4EA71-0012-1A4F-9812-D47F17364D14}" type="slidenum">
              <a:rPr lang="en-US" smtClean="0"/>
              <a:t>4</a:t>
            </a:fld>
            <a:endParaRPr lang="en-US"/>
          </a:p>
        </p:txBody>
      </p:sp>
    </p:spTree>
    <p:extLst>
      <p:ext uri="{BB962C8B-B14F-4D97-AF65-F5344CB8AC3E}">
        <p14:creationId xmlns:p14="http://schemas.microsoft.com/office/powerpoint/2010/main" val="81182105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patient consents to treatment, the initial dose is 16mg sublingually.  Each agency may choose a different formulation.  If using a tablet form, the dose remains 16mg.</a:t>
            </a:r>
          </a:p>
          <a:p>
            <a:endParaRPr lang="en-US" dirty="0"/>
          </a:p>
          <a:p>
            <a:r>
              <a:rPr lang="en-US" dirty="0"/>
              <a:t>Reassess your patient with another COWS score in 10 minutes.  If their symptoms are worsened or persist, administer another 8mg.  If their symptoms have improved, obtain good demographics on the patient, provide leave-behind naloxone if available, provide outpatient referral documents if available, and repeat your COWS score.  We should try to encourage transportation to the ED as the hospital can help connect them with treatment and develop a plan.  If the patient does not want transportation, we may obtain a refusal despite the buprenorphine administration.</a:t>
            </a:r>
          </a:p>
        </p:txBody>
      </p:sp>
      <p:sp>
        <p:nvSpPr>
          <p:cNvPr id="4" name="Slide Number Placeholder 3"/>
          <p:cNvSpPr>
            <a:spLocks noGrp="1"/>
          </p:cNvSpPr>
          <p:nvPr>
            <p:ph type="sldNum" sz="quarter" idx="5"/>
          </p:nvPr>
        </p:nvSpPr>
        <p:spPr/>
        <p:txBody>
          <a:bodyPr/>
          <a:lstStyle/>
          <a:p>
            <a:fld id="{38A4EA71-0012-1A4F-9812-D47F17364D14}" type="slidenum">
              <a:rPr lang="en-US" smtClean="0"/>
              <a:t>40</a:t>
            </a:fld>
            <a:endParaRPr lang="en-US"/>
          </a:p>
        </p:txBody>
      </p:sp>
    </p:spTree>
    <p:extLst>
      <p:ext uri="{BB962C8B-B14F-4D97-AF65-F5344CB8AC3E}">
        <p14:creationId xmlns:p14="http://schemas.microsoft.com/office/powerpoint/2010/main" val="267388579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common question is why should EMS start buprenorphine when the hospital can?  The answer is simple: many of these patients refuse transportation to the hospital and so the window of opportunity to intervene may begin and end with EMS.  EMS is uniquely positioned for rapid treatment.  Patients will receive their buprenorphine much more quickly with us than in the emergency department.  Just as we would not withhold morphine from a femur fracture patient, we should not withhold buprenorphine for opioid withdrawal.</a:t>
            </a:r>
          </a:p>
        </p:txBody>
      </p:sp>
      <p:sp>
        <p:nvSpPr>
          <p:cNvPr id="4" name="Slide Number Placeholder 3"/>
          <p:cNvSpPr>
            <a:spLocks noGrp="1"/>
          </p:cNvSpPr>
          <p:nvPr>
            <p:ph type="sldNum" sz="quarter" idx="5"/>
          </p:nvPr>
        </p:nvSpPr>
        <p:spPr/>
        <p:txBody>
          <a:bodyPr/>
          <a:lstStyle/>
          <a:p>
            <a:fld id="{38A4EA71-0012-1A4F-9812-D47F17364D14}" type="slidenum">
              <a:rPr lang="en-US" smtClean="0"/>
              <a:t>41</a:t>
            </a:fld>
            <a:endParaRPr lang="en-US"/>
          </a:p>
        </p:txBody>
      </p:sp>
    </p:spTree>
    <p:extLst>
      <p:ext uri="{BB962C8B-B14F-4D97-AF65-F5344CB8AC3E}">
        <p14:creationId xmlns:p14="http://schemas.microsoft.com/office/powerpoint/2010/main" val="14257069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Patients may choose to refuse transportation.  This is their right as long as they meet the guidelines.  The patient can be treated with buprenorphine and still refuse.  If the patient is higher risk, or if you have questions, involve medical control for guidance.</a:t>
            </a:r>
          </a:p>
        </p:txBody>
      </p:sp>
      <p:sp>
        <p:nvSpPr>
          <p:cNvPr id="4" name="Slide Number Placeholder 3"/>
          <p:cNvSpPr>
            <a:spLocks noGrp="1"/>
          </p:cNvSpPr>
          <p:nvPr>
            <p:ph type="sldNum" sz="quarter" idx="5"/>
          </p:nvPr>
        </p:nvSpPr>
        <p:spPr/>
        <p:txBody>
          <a:bodyPr/>
          <a:lstStyle/>
          <a:p>
            <a:fld id="{38A4EA71-0012-1A4F-9812-D47F17364D14}" type="slidenum">
              <a:rPr lang="en-US" smtClean="0"/>
              <a:t>42</a:t>
            </a:fld>
            <a:endParaRPr lang="en-US"/>
          </a:p>
        </p:txBody>
      </p:sp>
    </p:spTree>
    <p:extLst>
      <p:ext uri="{BB962C8B-B14F-4D97-AF65-F5344CB8AC3E}">
        <p14:creationId xmlns:p14="http://schemas.microsoft.com/office/powerpoint/2010/main" val="254126393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agencies offer mobile integrated healthcare services or crisis teams.  It is important that we obtain as much demographic information, including cell phone numbers, as possible to facilitate follow up.  The patient needs to be connected with an outpatient treatment provider.  The referral process may vary based on local resources.  Each agency should work with their resources to develop a handout listing different facilities.  At the very least, the Substance Abuse and Mental Health Administration has a website with referral options: </a:t>
            </a:r>
            <a:r>
              <a:rPr lang="en-US" dirty="0" err="1"/>
              <a:t>findtreatment.gov</a:t>
            </a:r>
            <a:r>
              <a:rPr lang="en-US" dirty="0"/>
              <a:t>.</a:t>
            </a:r>
          </a:p>
        </p:txBody>
      </p:sp>
      <p:sp>
        <p:nvSpPr>
          <p:cNvPr id="4" name="Slide Number Placeholder 3"/>
          <p:cNvSpPr>
            <a:spLocks noGrp="1"/>
          </p:cNvSpPr>
          <p:nvPr>
            <p:ph type="sldNum" sz="quarter" idx="5"/>
          </p:nvPr>
        </p:nvSpPr>
        <p:spPr/>
        <p:txBody>
          <a:bodyPr/>
          <a:lstStyle/>
          <a:p>
            <a:fld id="{38A4EA71-0012-1A4F-9812-D47F17364D14}" type="slidenum">
              <a:rPr lang="en-US" smtClean="0"/>
              <a:t>43</a:t>
            </a:fld>
            <a:endParaRPr lang="en-US"/>
          </a:p>
        </p:txBody>
      </p:sp>
    </p:spTree>
    <p:extLst>
      <p:ext uri="{BB962C8B-B14F-4D97-AF65-F5344CB8AC3E}">
        <p14:creationId xmlns:p14="http://schemas.microsoft.com/office/powerpoint/2010/main" val="199083634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 concludes the training on the new Opioid Withdrawal guideline.  Please review the document itself to familiarize yourself.</a:t>
            </a:r>
          </a:p>
          <a:p>
            <a:endParaRPr lang="en-US" dirty="0"/>
          </a:p>
          <a:p>
            <a:r>
              <a:rPr lang="en-US" dirty="0"/>
              <a:t>If you have questions or concerns, please follow your normal chain of command and/or discuss with your medical director.</a:t>
            </a:r>
          </a:p>
        </p:txBody>
      </p:sp>
      <p:sp>
        <p:nvSpPr>
          <p:cNvPr id="4" name="Slide Number Placeholder 3"/>
          <p:cNvSpPr>
            <a:spLocks noGrp="1"/>
          </p:cNvSpPr>
          <p:nvPr>
            <p:ph type="sldNum" sz="quarter" idx="5"/>
          </p:nvPr>
        </p:nvSpPr>
        <p:spPr/>
        <p:txBody>
          <a:bodyPr/>
          <a:lstStyle/>
          <a:p>
            <a:fld id="{38A4EA71-0012-1A4F-9812-D47F17364D14}" type="slidenum">
              <a:rPr lang="en-US" smtClean="0"/>
              <a:t>44</a:t>
            </a:fld>
            <a:endParaRPr lang="en-US"/>
          </a:p>
        </p:txBody>
      </p:sp>
    </p:spTree>
    <p:extLst>
      <p:ext uri="{BB962C8B-B14F-4D97-AF65-F5344CB8AC3E}">
        <p14:creationId xmlns:p14="http://schemas.microsoft.com/office/powerpoint/2010/main" val="898563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Luckily, we have other compounds that antagonize the opioid receptors as well.  Naloxone or Narcan is the most commonly used of these medications.  Naloxone binds to the mu receptors, causing the opioid to detach.  As the naloxone binds to more receptors, the opioid affects lessen.  The patient begins to ventilate more normally, causing carbon dioxide levels to decrease, and improving the patients CNS status.</a:t>
            </a:r>
          </a:p>
          <a:p>
            <a:endParaRPr lang="en-US" dirty="0"/>
          </a:p>
          <a:p>
            <a:r>
              <a:rPr lang="en-US" dirty="0"/>
              <a:t>When we encounter an acute opioid overdose, it is important to remember that the patients breathing and airway should take priority over naloxone administration.  Naloxone does not have immediate effects, however temporizing things with bag-valve-mask ventilation and simple airway maneuvers can improve things within seconds.</a:t>
            </a:r>
          </a:p>
        </p:txBody>
      </p:sp>
      <p:sp>
        <p:nvSpPr>
          <p:cNvPr id="4" name="Slide Number Placeholder 3"/>
          <p:cNvSpPr>
            <a:spLocks noGrp="1"/>
          </p:cNvSpPr>
          <p:nvPr>
            <p:ph type="sldNum" sz="quarter" idx="5"/>
          </p:nvPr>
        </p:nvSpPr>
        <p:spPr/>
        <p:txBody>
          <a:bodyPr/>
          <a:lstStyle/>
          <a:p>
            <a:fld id="{38A4EA71-0012-1A4F-9812-D47F17364D14}" type="slidenum">
              <a:rPr lang="en-US" smtClean="0"/>
              <a:t>5</a:t>
            </a:fld>
            <a:endParaRPr lang="en-US"/>
          </a:p>
        </p:txBody>
      </p:sp>
    </p:spTree>
    <p:extLst>
      <p:ext uri="{BB962C8B-B14F-4D97-AF65-F5344CB8AC3E}">
        <p14:creationId xmlns:p14="http://schemas.microsoft.com/office/powerpoint/2010/main" val="844699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encountering the unconscious patient, opioid overdose is among the differential diagnosis.  Start by providing respirations, support the airway, and administer naloxone.  Sometimes additional naloxone is required.  When determining how much naloxone to provide the patient, it is important to take into account how much may have been administered prior to our arrival.  Naloxone is widely available to the lay-public and our law enforcement colleagues.</a:t>
            </a:r>
          </a:p>
        </p:txBody>
      </p:sp>
      <p:sp>
        <p:nvSpPr>
          <p:cNvPr id="4" name="Slide Number Placeholder 3"/>
          <p:cNvSpPr>
            <a:spLocks noGrp="1"/>
          </p:cNvSpPr>
          <p:nvPr>
            <p:ph type="sldNum" sz="quarter" idx="5"/>
          </p:nvPr>
        </p:nvSpPr>
        <p:spPr/>
        <p:txBody>
          <a:bodyPr/>
          <a:lstStyle/>
          <a:p>
            <a:fld id="{38A4EA71-0012-1A4F-9812-D47F17364D14}" type="slidenum">
              <a:rPr lang="en-US" smtClean="0"/>
              <a:t>6</a:t>
            </a:fld>
            <a:endParaRPr lang="en-US"/>
          </a:p>
        </p:txBody>
      </p:sp>
    </p:spTree>
    <p:extLst>
      <p:ext uri="{BB962C8B-B14F-4D97-AF65-F5344CB8AC3E}">
        <p14:creationId xmlns:p14="http://schemas.microsoft.com/office/powerpoint/2010/main" val="2266333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appropriately administer naloxone, we must understand the kinetics of the medication.  Today, many patients will receive naloxone via the intranasal route.  This route is widely available, but takes 8-13 minutes for effectiveness.  Dosing before the medication has been allowed to work does not speed up the process.  Give the medication time to work before administering more.</a:t>
            </a:r>
          </a:p>
          <a:p>
            <a:endParaRPr lang="en-US" dirty="0"/>
          </a:p>
          <a:p>
            <a:r>
              <a:rPr lang="en-US" dirty="0"/>
              <a:t>Naloxone has its’ peak effect for approximately two hours.  Several retrospective studies have demonstrated that the risk of having respiratory depression requiring additional Narcan after the original Narcan is metabolized is low to zero.  However, we still need to attempt to transport these patients for monitoring, connection to treatment, and treatment of other comorbid conditions.</a:t>
            </a:r>
          </a:p>
        </p:txBody>
      </p:sp>
      <p:sp>
        <p:nvSpPr>
          <p:cNvPr id="4" name="Slide Number Placeholder 3"/>
          <p:cNvSpPr>
            <a:spLocks noGrp="1"/>
          </p:cNvSpPr>
          <p:nvPr>
            <p:ph type="sldNum" sz="quarter" idx="5"/>
          </p:nvPr>
        </p:nvSpPr>
        <p:spPr/>
        <p:txBody>
          <a:bodyPr/>
          <a:lstStyle/>
          <a:p>
            <a:fld id="{38A4EA71-0012-1A4F-9812-D47F17364D14}" type="slidenum">
              <a:rPr lang="en-US" smtClean="0"/>
              <a:t>7</a:t>
            </a:fld>
            <a:endParaRPr lang="en-US"/>
          </a:p>
        </p:txBody>
      </p:sp>
    </p:spTree>
    <p:extLst>
      <p:ext uri="{BB962C8B-B14F-4D97-AF65-F5344CB8AC3E}">
        <p14:creationId xmlns:p14="http://schemas.microsoft.com/office/powerpoint/2010/main" val="14200816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giving naloxone, there are two complications that we must be aware of.  Pulmonary edema can occur following administration, however it is not known whether this is the naloxone itself or the opioid overdose is the cause.  The treatment is positive pressure ventilation.</a:t>
            </a:r>
          </a:p>
          <a:p>
            <a:endParaRPr lang="en-US" dirty="0"/>
          </a:p>
          <a:p>
            <a:r>
              <a:rPr lang="en-US" dirty="0"/>
              <a:t>Naloxone, especially when administered at higher doses, may precipitate withdrawal.  This is more common in those dependent on opioids as opposed to the casual use.  The goal when administering naloxone is to improve the patient’s ventilation.  We should not aim to wake the patient up, as this increases the risk of precipitated withdrawal.  As long as the patient is breathing adequately and protecting their airway, additional naloxone should not be administered.</a:t>
            </a:r>
          </a:p>
        </p:txBody>
      </p:sp>
      <p:sp>
        <p:nvSpPr>
          <p:cNvPr id="4" name="Slide Number Placeholder 3"/>
          <p:cNvSpPr>
            <a:spLocks noGrp="1"/>
          </p:cNvSpPr>
          <p:nvPr>
            <p:ph type="sldNum" sz="quarter" idx="5"/>
          </p:nvPr>
        </p:nvSpPr>
        <p:spPr/>
        <p:txBody>
          <a:bodyPr/>
          <a:lstStyle/>
          <a:p>
            <a:fld id="{38A4EA71-0012-1A4F-9812-D47F17364D14}" type="slidenum">
              <a:rPr lang="en-US" smtClean="0"/>
              <a:t>8</a:t>
            </a:fld>
            <a:endParaRPr lang="en-US"/>
          </a:p>
        </p:txBody>
      </p:sp>
    </p:spTree>
    <p:extLst>
      <p:ext uri="{BB962C8B-B14F-4D97-AF65-F5344CB8AC3E}">
        <p14:creationId xmlns:p14="http://schemas.microsoft.com/office/powerpoint/2010/main" val="14271606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common misconception is that we should give enough naloxone to “wake the patient up”.  This is not true, and again, raises the risk of precipitated withdrawal.  Precipitated withdrawal has an entirely new set of concerns, and should be avoided.</a:t>
            </a:r>
          </a:p>
        </p:txBody>
      </p:sp>
      <p:sp>
        <p:nvSpPr>
          <p:cNvPr id="4" name="Slide Number Placeholder 3"/>
          <p:cNvSpPr>
            <a:spLocks noGrp="1"/>
          </p:cNvSpPr>
          <p:nvPr>
            <p:ph type="sldNum" sz="quarter" idx="5"/>
          </p:nvPr>
        </p:nvSpPr>
        <p:spPr/>
        <p:txBody>
          <a:bodyPr/>
          <a:lstStyle/>
          <a:p>
            <a:fld id="{38A4EA71-0012-1A4F-9812-D47F17364D14}" type="slidenum">
              <a:rPr lang="en-US" smtClean="0"/>
              <a:t>9</a:t>
            </a:fld>
            <a:endParaRPr lang="en-US"/>
          </a:p>
        </p:txBody>
      </p:sp>
    </p:spTree>
    <p:extLst>
      <p:ext uri="{BB962C8B-B14F-4D97-AF65-F5344CB8AC3E}">
        <p14:creationId xmlns:p14="http://schemas.microsoft.com/office/powerpoint/2010/main" val="2441709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1D822-C330-FAF6-67EB-784E12A44A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72DF2D-D5A1-F2F5-EE35-1CDBA1DBDE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6343266-F3F7-221A-CF5C-C3BD34C8DA91}"/>
              </a:ext>
            </a:extLst>
          </p:cNvPr>
          <p:cNvSpPr>
            <a:spLocks noGrp="1"/>
          </p:cNvSpPr>
          <p:nvPr>
            <p:ph type="dt" sz="half" idx="10"/>
          </p:nvPr>
        </p:nvSpPr>
        <p:spPr/>
        <p:txBody>
          <a:bodyPr/>
          <a:lstStyle/>
          <a:p>
            <a:fld id="{570BFCBB-A24B-5D44-B395-F00C3C582FA9}" type="datetimeFigureOut">
              <a:rPr lang="en-US" smtClean="0"/>
              <a:t>11/7/25</a:t>
            </a:fld>
            <a:endParaRPr lang="en-US"/>
          </a:p>
        </p:txBody>
      </p:sp>
      <p:sp>
        <p:nvSpPr>
          <p:cNvPr id="5" name="Footer Placeholder 4">
            <a:extLst>
              <a:ext uri="{FF2B5EF4-FFF2-40B4-BE49-F238E27FC236}">
                <a16:creationId xmlns:a16="http://schemas.microsoft.com/office/drawing/2014/main" id="{56407ABC-67B9-D47B-6E7B-A7B538F7DA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495D2F-CD50-45CA-ED3A-16781207B23E}"/>
              </a:ext>
            </a:extLst>
          </p:cNvPr>
          <p:cNvSpPr>
            <a:spLocks noGrp="1"/>
          </p:cNvSpPr>
          <p:nvPr>
            <p:ph type="sldNum" sz="quarter" idx="12"/>
          </p:nvPr>
        </p:nvSpPr>
        <p:spPr/>
        <p:txBody>
          <a:bodyPr/>
          <a:lstStyle/>
          <a:p>
            <a:fld id="{64DD2F93-30F2-594E-89FA-382ED3028288}" type="slidenum">
              <a:rPr lang="en-US" smtClean="0"/>
              <a:t>‹#›</a:t>
            </a:fld>
            <a:endParaRPr lang="en-US"/>
          </a:p>
        </p:txBody>
      </p:sp>
    </p:spTree>
    <p:extLst>
      <p:ext uri="{BB962C8B-B14F-4D97-AF65-F5344CB8AC3E}">
        <p14:creationId xmlns:p14="http://schemas.microsoft.com/office/powerpoint/2010/main" val="1155219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F90BB-A08B-75A0-A83D-280C4FFB68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C7A88E0-1A9D-7939-FB26-51105DB705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308686-223C-F539-B2F8-DFD4E4135976}"/>
              </a:ext>
            </a:extLst>
          </p:cNvPr>
          <p:cNvSpPr>
            <a:spLocks noGrp="1"/>
          </p:cNvSpPr>
          <p:nvPr>
            <p:ph type="dt" sz="half" idx="10"/>
          </p:nvPr>
        </p:nvSpPr>
        <p:spPr/>
        <p:txBody>
          <a:bodyPr/>
          <a:lstStyle/>
          <a:p>
            <a:fld id="{570BFCBB-A24B-5D44-B395-F00C3C582FA9}" type="datetimeFigureOut">
              <a:rPr lang="en-US" smtClean="0"/>
              <a:t>11/7/25</a:t>
            </a:fld>
            <a:endParaRPr lang="en-US"/>
          </a:p>
        </p:txBody>
      </p:sp>
      <p:sp>
        <p:nvSpPr>
          <p:cNvPr id="5" name="Footer Placeholder 4">
            <a:extLst>
              <a:ext uri="{FF2B5EF4-FFF2-40B4-BE49-F238E27FC236}">
                <a16:creationId xmlns:a16="http://schemas.microsoft.com/office/drawing/2014/main" id="{ACD1D035-CBAA-2049-9583-A9EF31965B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C81897-6C54-EFE6-8BF1-16CBB8ADE34A}"/>
              </a:ext>
            </a:extLst>
          </p:cNvPr>
          <p:cNvSpPr>
            <a:spLocks noGrp="1"/>
          </p:cNvSpPr>
          <p:nvPr>
            <p:ph type="sldNum" sz="quarter" idx="12"/>
          </p:nvPr>
        </p:nvSpPr>
        <p:spPr/>
        <p:txBody>
          <a:bodyPr/>
          <a:lstStyle/>
          <a:p>
            <a:fld id="{64DD2F93-30F2-594E-89FA-382ED3028288}" type="slidenum">
              <a:rPr lang="en-US" smtClean="0"/>
              <a:t>‹#›</a:t>
            </a:fld>
            <a:endParaRPr lang="en-US"/>
          </a:p>
        </p:txBody>
      </p:sp>
    </p:spTree>
    <p:extLst>
      <p:ext uri="{BB962C8B-B14F-4D97-AF65-F5344CB8AC3E}">
        <p14:creationId xmlns:p14="http://schemas.microsoft.com/office/powerpoint/2010/main" val="2204004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401744-CCAF-A279-0C7F-06028B75070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79DC5D-AED1-B32F-D0E0-B38A3B87C78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4A53F6-93BA-E055-0C53-A9F5E3D28200}"/>
              </a:ext>
            </a:extLst>
          </p:cNvPr>
          <p:cNvSpPr>
            <a:spLocks noGrp="1"/>
          </p:cNvSpPr>
          <p:nvPr>
            <p:ph type="dt" sz="half" idx="10"/>
          </p:nvPr>
        </p:nvSpPr>
        <p:spPr/>
        <p:txBody>
          <a:bodyPr/>
          <a:lstStyle/>
          <a:p>
            <a:fld id="{570BFCBB-A24B-5D44-B395-F00C3C582FA9}" type="datetimeFigureOut">
              <a:rPr lang="en-US" smtClean="0"/>
              <a:t>11/7/25</a:t>
            </a:fld>
            <a:endParaRPr lang="en-US"/>
          </a:p>
        </p:txBody>
      </p:sp>
      <p:sp>
        <p:nvSpPr>
          <p:cNvPr id="5" name="Footer Placeholder 4">
            <a:extLst>
              <a:ext uri="{FF2B5EF4-FFF2-40B4-BE49-F238E27FC236}">
                <a16:creationId xmlns:a16="http://schemas.microsoft.com/office/drawing/2014/main" id="{74B15BD6-69B4-9962-46AC-AFA7B7AE16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7CAE17-3D56-BEEC-6542-4BDF0C2BED7C}"/>
              </a:ext>
            </a:extLst>
          </p:cNvPr>
          <p:cNvSpPr>
            <a:spLocks noGrp="1"/>
          </p:cNvSpPr>
          <p:nvPr>
            <p:ph type="sldNum" sz="quarter" idx="12"/>
          </p:nvPr>
        </p:nvSpPr>
        <p:spPr/>
        <p:txBody>
          <a:bodyPr/>
          <a:lstStyle/>
          <a:p>
            <a:fld id="{64DD2F93-30F2-594E-89FA-382ED3028288}" type="slidenum">
              <a:rPr lang="en-US" smtClean="0"/>
              <a:t>‹#›</a:t>
            </a:fld>
            <a:endParaRPr lang="en-US"/>
          </a:p>
        </p:txBody>
      </p:sp>
    </p:spTree>
    <p:extLst>
      <p:ext uri="{BB962C8B-B14F-4D97-AF65-F5344CB8AC3E}">
        <p14:creationId xmlns:p14="http://schemas.microsoft.com/office/powerpoint/2010/main" val="255846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CDDF9-4372-77BA-4212-9CF3B5E9C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2FC6E6-F667-C304-B42E-03C66B565D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6D1316-1D2D-5F6B-7F48-82D5B35158CE}"/>
              </a:ext>
            </a:extLst>
          </p:cNvPr>
          <p:cNvSpPr>
            <a:spLocks noGrp="1"/>
          </p:cNvSpPr>
          <p:nvPr>
            <p:ph type="dt" sz="half" idx="10"/>
          </p:nvPr>
        </p:nvSpPr>
        <p:spPr/>
        <p:txBody>
          <a:bodyPr/>
          <a:lstStyle/>
          <a:p>
            <a:fld id="{570BFCBB-A24B-5D44-B395-F00C3C582FA9}" type="datetimeFigureOut">
              <a:rPr lang="en-US" smtClean="0"/>
              <a:t>11/7/25</a:t>
            </a:fld>
            <a:endParaRPr lang="en-US"/>
          </a:p>
        </p:txBody>
      </p:sp>
      <p:sp>
        <p:nvSpPr>
          <p:cNvPr id="5" name="Footer Placeholder 4">
            <a:extLst>
              <a:ext uri="{FF2B5EF4-FFF2-40B4-BE49-F238E27FC236}">
                <a16:creationId xmlns:a16="http://schemas.microsoft.com/office/drawing/2014/main" id="{3C2ADFEC-76D4-7868-723E-FBB06721AF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243B8D-725E-FEA8-22C0-0A2ACAAD4B8B}"/>
              </a:ext>
            </a:extLst>
          </p:cNvPr>
          <p:cNvSpPr>
            <a:spLocks noGrp="1"/>
          </p:cNvSpPr>
          <p:nvPr>
            <p:ph type="sldNum" sz="quarter" idx="12"/>
          </p:nvPr>
        </p:nvSpPr>
        <p:spPr/>
        <p:txBody>
          <a:bodyPr/>
          <a:lstStyle/>
          <a:p>
            <a:fld id="{64DD2F93-30F2-594E-89FA-382ED3028288}" type="slidenum">
              <a:rPr lang="en-US" smtClean="0"/>
              <a:t>‹#›</a:t>
            </a:fld>
            <a:endParaRPr lang="en-US"/>
          </a:p>
        </p:txBody>
      </p:sp>
    </p:spTree>
    <p:extLst>
      <p:ext uri="{BB962C8B-B14F-4D97-AF65-F5344CB8AC3E}">
        <p14:creationId xmlns:p14="http://schemas.microsoft.com/office/powerpoint/2010/main" val="2622620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13FF9-FC1E-7FFD-A3B5-70D7A3DF02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9B3A357-78C1-B87D-CDE4-9D909D5AA5F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92F2DB-D18F-5C40-F345-D946F849753A}"/>
              </a:ext>
            </a:extLst>
          </p:cNvPr>
          <p:cNvSpPr>
            <a:spLocks noGrp="1"/>
          </p:cNvSpPr>
          <p:nvPr>
            <p:ph type="dt" sz="half" idx="10"/>
          </p:nvPr>
        </p:nvSpPr>
        <p:spPr/>
        <p:txBody>
          <a:bodyPr/>
          <a:lstStyle/>
          <a:p>
            <a:fld id="{570BFCBB-A24B-5D44-B395-F00C3C582FA9}" type="datetimeFigureOut">
              <a:rPr lang="en-US" smtClean="0"/>
              <a:t>11/7/25</a:t>
            </a:fld>
            <a:endParaRPr lang="en-US"/>
          </a:p>
        </p:txBody>
      </p:sp>
      <p:sp>
        <p:nvSpPr>
          <p:cNvPr id="5" name="Footer Placeholder 4">
            <a:extLst>
              <a:ext uri="{FF2B5EF4-FFF2-40B4-BE49-F238E27FC236}">
                <a16:creationId xmlns:a16="http://schemas.microsoft.com/office/drawing/2014/main" id="{3487534B-A19A-E1DF-4A49-BA77ACC32D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D04037-6582-2D3B-3F6A-653EC8024F75}"/>
              </a:ext>
            </a:extLst>
          </p:cNvPr>
          <p:cNvSpPr>
            <a:spLocks noGrp="1"/>
          </p:cNvSpPr>
          <p:nvPr>
            <p:ph type="sldNum" sz="quarter" idx="12"/>
          </p:nvPr>
        </p:nvSpPr>
        <p:spPr/>
        <p:txBody>
          <a:bodyPr/>
          <a:lstStyle/>
          <a:p>
            <a:fld id="{64DD2F93-30F2-594E-89FA-382ED3028288}" type="slidenum">
              <a:rPr lang="en-US" smtClean="0"/>
              <a:t>‹#›</a:t>
            </a:fld>
            <a:endParaRPr lang="en-US"/>
          </a:p>
        </p:txBody>
      </p:sp>
    </p:spTree>
    <p:extLst>
      <p:ext uri="{BB962C8B-B14F-4D97-AF65-F5344CB8AC3E}">
        <p14:creationId xmlns:p14="http://schemas.microsoft.com/office/powerpoint/2010/main" val="984600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0AB46-6666-85B7-5708-27DD4C0CC5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D42777-D4FB-2D31-3414-C1DD44392F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6B88946-E008-B590-176B-1FA840F360B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4B34A10-D8E5-743D-F265-BF30A6025D12}"/>
              </a:ext>
            </a:extLst>
          </p:cNvPr>
          <p:cNvSpPr>
            <a:spLocks noGrp="1"/>
          </p:cNvSpPr>
          <p:nvPr>
            <p:ph type="dt" sz="half" idx="10"/>
          </p:nvPr>
        </p:nvSpPr>
        <p:spPr/>
        <p:txBody>
          <a:bodyPr/>
          <a:lstStyle/>
          <a:p>
            <a:fld id="{570BFCBB-A24B-5D44-B395-F00C3C582FA9}" type="datetimeFigureOut">
              <a:rPr lang="en-US" smtClean="0"/>
              <a:t>11/7/25</a:t>
            </a:fld>
            <a:endParaRPr lang="en-US"/>
          </a:p>
        </p:txBody>
      </p:sp>
      <p:sp>
        <p:nvSpPr>
          <p:cNvPr id="6" name="Footer Placeholder 5">
            <a:extLst>
              <a:ext uri="{FF2B5EF4-FFF2-40B4-BE49-F238E27FC236}">
                <a16:creationId xmlns:a16="http://schemas.microsoft.com/office/drawing/2014/main" id="{11FBB6A1-57B1-24AA-4740-7B174EFE58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23E5B9-EB86-0905-C7F1-C3F638534A9D}"/>
              </a:ext>
            </a:extLst>
          </p:cNvPr>
          <p:cNvSpPr>
            <a:spLocks noGrp="1"/>
          </p:cNvSpPr>
          <p:nvPr>
            <p:ph type="sldNum" sz="quarter" idx="12"/>
          </p:nvPr>
        </p:nvSpPr>
        <p:spPr/>
        <p:txBody>
          <a:bodyPr/>
          <a:lstStyle/>
          <a:p>
            <a:fld id="{64DD2F93-30F2-594E-89FA-382ED3028288}" type="slidenum">
              <a:rPr lang="en-US" smtClean="0"/>
              <a:t>‹#›</a:t>
            </a:fld>
            <a:endParaRPr lang="en-US"/>
          </a:p>
        </p:txBody>
      </p:sp>
    </p:spTree>
    <p:extLst>
      <p:ext uri="{BB962C8B-B14F-4D97-AF65-F5344CB8AC3E}">
        <p14:creationId xmlns:p14="http://schemas.microsoft.com/office/powerpoint/2010/main" val="66913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248B9-51BE-F5A3-EB10-DBD231C9EC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E8627BE-406B-6421-9F86-2DEF35AD1F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0141441-66F7-4F73-0EB9-7F8868EDF2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3C87AF6-F103-B124-0D11-A63372824A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6C3494-1B76-7A15-E1D0-71658D002A9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650C2C-21CE-68EB-961A-98074876F341}"/>
              </a:ext>
            </a:extLst>
          </p:cNvPr>
          <p:cNvSpPr>
            <a:spLocks noGrp="1"/>
          </p:cNvSpPr>
          <p:nvPr>
            <p:ph type="dt" sz="half" idx="10"/>
          </p:nvPr>
        </p:nvSpPr>
        <p:spPr/>
        <p:txBody>
          <a:bodyPr/>
          <a:lstStyle/>
          <a:p>
            <a:fld id="{570BFCBB-A24B-5D44-B395-F00C3C582FA9}" type="datetimeFigureOut">
              <a:rPr lang="en-US" smtClean="0"/>
              <a:t>11/7/25</a:t>
            </a:fld>
            <a:endParaRPr lang="en-US"/>
          </a:p>
        </p:txBody>
      </p:sp>
      <p:sp>
        <p:nvSpPr>
          <p:cNvPr id="8" name="Footer Placeholder 7">
            <a:extLst>
              <a:ext uri="{FF2B5EF4-FFF2-40B4-BE49-F238E27FC236}">
                <a16:creationId xmlns:a16="http://schemas.microsoft.com/office/drawing/2014/main" id="{D7D25370-F8AA-1C41-45C4-25D314AC17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9356333-FAD6-22DA-6B29-17628967C8B2}"/>
              </a:ext>
            </a:extLst>
          </p:cNvPr>
          <p:cNvSpPr>
            <a:spLocks noGrp="1"/>
          </p:cNvSpPr>
          <p:nvPr>
            <p:ph type="sldNum" sz="quarter" idx="12"/>
          </p:nvPr>
        </p:nvSpPr>
        <p:spPr/>
        <p:txBody>
          <a:bodyPr/>
          <a:lstStyle/>
          <a:p>
            <a:fld id="{64DD2F93-30F2-594E-89FA-382ED3028288}" type="slidenum">
              <a:rPr lang="en-US" smtClean="0"/>
              <a:t>‹#›</a:t>
            </a:fld>
            <a:endParaRPr lang="en-US"/>
          </a:p>
        </p:txBody>
      </p:sp>
    </p:spTree>
    <p:extLst>
      <p:ext uri="{BB962C8B-B14F-4D97-AF65-F5344CB8AC3E}">
        <p14:creationId xmlns:p14="http://schemas.microsoft.com/office/powerpoint/2010/main" val="2973853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6B219-8E32-F54C-F317-086F948B421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678AFBF-830B-DB33-1332-6FD84D94E8FE}"/>
              </a:ext>
            </a:extLst>
          </p:cNvPr>
          <p:cNvSpPr>
            <a:spLocks noGrp="1"/>
          </p:cNvSpPr>
          <p:nvPr>
            <p:ph type="dt" sz="half" idx="10"/>
          </p:nvPr>
        </p:nvSpPr>
        <p:spPr/>
        <p:txBody>
          <a:bodyPr/>
          <a:lstStyle/>
          <a:p>
            <a:fld id="{570BFCBB-A24B-5D44-B395-F00C3C582FA9}" type="datetimeFigureOut">
              <a:rPr lang="en-US" smtClean="0"/>
              <a:t>11/7/25</a:t>
            </a:fld>
            <a:endParaRPr lang="en-US"/>
          </a:p>
        </p:txBody>
      </p:sp>
      <p:sp>
        <p:nvSpPr>
          <p:cNvPr id="4" name="Footer Placeholder 3">
            <a:extLst>
              <a:ext uri="{FF2B5EF4-FFF2-40B4-BE49-F238E27FC236}">
                <a16:creationId xmlns:a16="http://schemas.microsoft.com/office/drawing/2014/main" id="{C18A627C-CF88-8BCD-115A-19838ABE84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7D45288-F0D3-F86F-8822-D983E9465098}"/>
              </a:ext>
            </a:extLst>
          </p:cNvPr>
          <p:cNvSpPr>
            <a:spLocks noGrp="1"/>
          </p:cNvSpPr>
          <p:nvPr>
            <p:ph type="sldNum" sz="quarter" idx="12"/>
          </p:nvPr>
        </p:nvSpPr>
        <p:spPr/>
        <p:txBody>
          <a:bodyPr/>
          <a:lstStyle/>
          <a:p>
            <a:fld id="{64DD2F93-30F2-594E-89FA-382ED3028288}" type="slidenum">
              <a:rPr lang="en-US" smtClean="0"/>
              <a:t>‹#›</a:t>
            </a:fld>
            <a:endParaRPr lang="en-US"/>
          </a:p>
        </p:txBody>
      </p:sp>
    </p:spTree>
    <p:extLst>
      <p:ext uri="{BB962C8B-B14F-4D97-AF65-F5344CB8AC3E}">
        <p14:creationId xmlns:p14="http://schemas.microsoft.com/office/powerpoint/2010/main" val="158746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8A38B2-5B11-AD26-C472-EC5266EEBF69}"/>
              </a:ext>
            </a:extLst>
          </p:cNvPr>
          <p:cNvSpPr>
            <a:spLocks noGrp="1"/>
          </p:cNvSpPr>
          <p:nvPr>
            <p:ph type="dt" sz="half" idx="10"/>
          </p:nvPr>
        </p:nvSpPr>
        <p:spPr/>
        <p:txBody>
          <a:bodyPr/>
          <a:lstStyle/>
          <a:p>
            <a:fld id="{570BFCBB-A24B-5D44-B395-F00C3C582FA9}" type="datetimeFigureOut">
              <a:rPr lang="en-US" smtClean="0"/>
              <a:t>11/7/25</a:t>
            </a:fld>
            <a:endParaRPr lang="en-US"/>
          </a:p>
        </p:txBody>
      </p:sp>
      <p:sp>
        <p:nvSpPr>
          <p:cNvPr id="3" name="Footer Placeholder 2">
            <a:extLst>
              <a:ext uri="{FF2B5EF4-FFF2-40B4-BE49-F238E27FC236}">
                <a16:creationId xmlns:a16="http://schemas.microsoft.com/office/drawing/2014/main" id="{B90E3DEF-D853-E5D6-AA69-80B50345132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74E92E5-423F-3BF6-94F4-0165E295D90A}"/>
              </a:ext>
            </a:extLst>
          </p:cNvPr>
          <p:cNvSpPr>
            <a:spLocks noGrp="1"/>
          </p:cNvSpPr>
          <p:nvPr>
            <p:ph type="sldNum" sz="quarter" idx="12"/>
          </p:nvPr>
        </p:nvSpPr>
        <p:spPr/>
        <p:txBody>
          <a:bodyPr/>
          <a:lstStyle/>
          <a:p>
            <a:fld id="{64DD2F93-30F2-594E-89FA-382ED3028288}" type="slidenum">
              <a:rPr lang="en-US" smtClean="0"/>
              <a:t>‹#›</a:t>
            </a:fld>
            <a:endParaRPr lang="en-US"/>
          </a:p>
        </p:txBody>
      </p:sp>
    </p:spTree>
    <p:extLst>
      <p:ext uri="{BB962C8B-B14F-4D97-AF65-F5344CB8AC3E}">
        <p14:creationId xmlns:p14="http://schemas.microsoft.com/office/powerpoint/2010/main" val="1227722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FEACE-B74E-9E35-760F-08900B3988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FE7705A-BED3-65E6-FACA-0543A9F621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5844AC4-2BE9-8454-CA48-88472AEC00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7D6079-25B6-9CF5-00AA-8E3324DA5D51}"/>
              </a:ext>
            </a:extLst>
          </p:cNvPr>
          <p:cNvSpPr>
            <a:spLocks noGrp="1"/>
          </p:cNvSpPr>
          <p:nvPr>
            <p:ph type="dt" sz="half" idx="10"/>
          </p:nvPr>
        </p:nvSpPr>
        <p:spPr/>
        <p:txBody>
          <a:bodyPr/>
          <a:lstStyle/>
          <a:p>
            <a:fld id="{570BFCBB-A24B-5D44-B395-F00C3C582FA9}" type="datetimeFigureOut">
              <a:rPr lang="en-US" smtClean="0"/>
              <a:t>11/7/25</a:t>
            </a:fld>
            <a:endParaRPr lang="en-US"/>
          </a:p>
        </p:txBody>
      </p:sp>
      <p:sp>
        <p:nvSpPr>
          <p:cNvPr id="6" name="Footer Placeholder 5">
            <a:extLst>
              <a:ext uri="{FF2B5EF4-FFF2-40B4-BE49-F238E27FC236}">
                <a16:creationId xmlns:a16="http://schemas.microsoft.com/office/drawing/2014/main" id="{75226B79-1152-4A4B-7412-17B12FB001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3F8CC4-3036-E4A1-69B7-CC603C198700}"/>
              </a:ext>
            </a:extLst>
          </p:cNvPr>
          <p:cNvSpPr>
            <a:spLocks noGrp="1"/>
          </p:cNvSpPr>
          <p:nvPr>
            <p:ph type="sldNum" sz="quarter" idx="12"/>
          </p:nvPr>
        </p:nvSpPr>
        <p:spPr/>
        <p:txBody>
          <a:bodyPr/>
          <a:lstStyle/>
          <a:p>
            <a:fld id="{64DD2F93-30F2-594E-89FA-382ED3028288}" type="slidenum">
              <a:rPr lang="en-US" smtClean="0"/>
              <a:t>‹#›</a:t>
            </a:fld>
            <a:endParaRPr lang="en-US"/>
          </a:p>
        </p:txBody>
      </p:sp>
    </p:spTree>
    <p:extLst>
      <p:ext uri="{BB962C8B-B14F-4D97-AF65-F5344CB8AC3E}">
        <p14:creationId xmlns:p14="http://schemas.microsoft.com/office/powerpoint/2010/main" val="1189401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7B641-5758-60C8-97F5-A1ECB67CAD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4013288-52B6-FCD4-4BA9-7E1E85EFD5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DA240C-324E-8FF7-B723-EB8FB527C5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F01F30-23C8-65B0-6196-4943916EE2E2}"/>
              </a:ext>
            </a:extLst>
          </p:cNvPr>
          <p:cNvSpPr>
            <a:spLocks noGrp="1"/>
          </p:cNvSpPr>
          <p:nvPr>
            <p:ph type="dt" sz="half" idx="10"/>
          </p:nvPr>
        </p:nvSpPr>
        <p:spPr/>
        <p:txBody>
          <a:bodyPr/>
          <a:lstStyle/>
          <a:p>
            <a:fld id="{570BFCBB-A24B-5D44-B395-F00C3C582FA9}" type="datetimeFigureOut">
              <a:rPr lang="en-US" smtClean="0"/>
              <a:t>11/7/25</a:t>
            </a:fld>
            <a:endParaRPr lang="en-US"/>
          </a:p>
        </p:txBody>
      </p:sp>
      <p:sp>
        <p:nvSpPr>
          <p:cNvPr id="6" name="Footer Placeholder 5">
            <a:extLst>
              <a:ext uri="{FF2B5EF4-FFF2-40B4-BE49-F238E27FC236}">
                <a16:creationId xmlns:a16="http://schemas.microsoft.com/office/drawing/2014/main" id="{D57E878C-51B1-1B25-BAE8-D87CFBBF5C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A17575-4D1C-DEAF-2C2C-AA91A5F4A3D6}"/>
              </a:ext>
            </a:extLst>
          </p:cNvPr>
          <p:cNvSpPr>
            <a:spLocks noGrp="1"/>
          </p:cNvSpPr>
          <p:nvPr>
            <p:ph type="sldNum" sz="quarter" idx="12"/>
          </p:nvPr>
        </p:nvSpPr>
        <p:spPr/>
        <p:txBody>
          <a:bodyPr/>
          <a:lstStyle/>
          <a:p>
            <a:fld id="{64DD2F93-30F2-594E-89FA-382ED3028288}" type="slidenum">
              <a:rPr lang="en-US" smtClean="0"/>
              <a:t>‹#›</a:t>
            </a:fld>
            <a:endParaRPr lang="en-US"/>
          </a:p>
        </p:txBody>
      </p:sp>
    </p:spTree>
    <p:extLst>
      <p:ext uri="{BB962C8B-B14F-4D97-AF65-F5344CB8AC3E}">
        <p14:creationId xmlns:p14="http://schemas.microsoft.com/office/powerpoint/2010/main" val="3843810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152AA9-BEB0-3C0F-EEFD-17340F7FC6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E961051-4965-1DAB-CAED-2DBF427FF4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116272-DFAB-FAD8-28F0-4CB8E7E1CB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70BFCBB-A24B-5D44-B395-F00C3C582FA9}" type="datetimeFigureOut">
              <a:rPr lang="en-US" smtClean="0"/>
              <a:t>11/7/25</a:t>
            </a:fld>
            <a:endParaRPr lang="en-US"/>
          </a:p>
        </p:txBody>
      </p:sp>
      <p:sp>
        <p:nvSpPr>
          <p:cNvPr id="5" name="Footer Placeholder 4">
            <a:extLst>
              <a:ext uri="{FF2B5EF4-FFF2-40B4-BE49-F238E27FC236}">
                <a16:creationId xmlns:a16="http://schemas.microsoft.com/office/drawing/2014/main" id="{2F10437A-AFB0-0EF3-4F7D-6A52A9D240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49A50C1-D977-BE37-38B2-3248439CCC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4DD2F93-30F2-594E-89FA-382ED3028288}" type="slidenum">
              <a:rPr lang="en-US" smtClean="0"/>
              <a:t>‹#›</a:t>
            </a:fld>
            <a:endParaRPr lang="en-US"/>
          </a:p>
        </p:txBody>
      </p:sp>
    </p:spTree>
    <p:extLst>
      <p:ext uri="{BB962C8B-B14F-4D97-AF65-F5344CB8AC3E}">
        <p14:creationId xmlns:p14="http://schemas.microsoft.com/office/powerpoint/2010/main" val="344874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64BF8-AC44-BE56-71F9-D8F9FC5DE6BF}"/>
              </a:ext>
            </a:extLst>
          </p:cNvPr>
          <p:cNvSpPr>
            <a:spLocks noGrp="1"/>
          </p:cNvSpPr>
          <p:nvPr>
            <p:ph type="ctrTitle"/>
          </p:nvPr>
        </p:nvSpPr>
        <p:spPr/>
        <p:txBody>
          <a:bodyPr/>
          <a:lstStyle/>
          <a:p>
            <a:r>
              <a:rPr lang="en-US" dirty="0"/>
              <a:t>M420: Opioid Withdrawal</a:t>
            </a:r>
          </a:p>
        </p:txBody>
      </p:sp>
      <p:sp>
        <p:nvSpPr>
          <p:cNvPr id="3" name="Subtitle 2">
            <a:extLst>
              <a:ext uri="{FF2B5EF4-FFF2-40B4-BE49-F238E27FC236}">
                <a16:creationId xmlns:a16="http://schemas.microsoft.com/office/drawing/2014/main" id="{1B9BCC11-3212-6124-115E-1453D89762E4}"/>
              </a:ext>
            </a:extLst>
          </p:cNvPr>
          <p:cNvSpPr>
            <a:spLocks noGrp="1"/>
          </p:cNvSpPr>
          <p:nvPr>
            <p:ph type="subTitle" idx="1"/>
          </p:nvPr>
        </p:nvSpPr>
        <p:spPr/>
        <p:txBody>
          <a:bodyPr/>
          <a:lstStyle/>
          <a:p>
            <a:r>
              <a:rPr lang="en-US" dirty="0"/>
              <a:t>Thomas E. Charlton, MD</a:t>
            </a:r>
          </a:p>
          <a:p>
            <a:r>
              <a:rPr lang="en-US" dirty="0"/>
              <a:t>Co-Chair, Academy of Medicine Protocol Committee</a:t>
            </a:r>
          </a:p>
        </p:txBody>
      </p:sp>
      <p:sp>
        <p:nvSpPr>
          <p:cNvPr id="4" name="TextBox 3">
            <a:extLst>
              <a:ext uri="{FF2B5EF4-FFF2-40B4-BE49-F238E27FC236}">
                <a16:creationId xmlns:a16="http://schemas.microsoft.com/office/drawing/2014/main" id="{B562F0C2-74E6-D436-A9B1-34B3F1863235}"/>
              </a:ext>
            </a:extLst>
          </p:cNvPr>
          <p:cNvSpPr txBox="1"/>
          <p:nvPr/>
        </p:nvSpPr>
        <p:spPr>
          <a:xfrm>
            <a:off x="1524000" y="5600700"/>
            <a:ext cx="9144000" cy="646331"/>
          </a:xfrm>
          <a:prstGeom prst="rect">
            <a:avLst/>
          </a:prstGeom>
          <a:noFill/>
        </p:spPr>
        <p:txBody>
          <a:bodyPr wrap="square" rtlCol="0">
            <a:spAutoFit/>
          </a:bodyPr>
          <a:lstStyle/>
          <a:p>
            <a:r>
              <a:rPr lang="en-US" dirty="0"/>
              <a:t>Portions of this lecture were used with permission from Jordan Singer, MD University Hospitals, Cleveland.</a:t>
            </a:r>
          </a:p>
        </p:txBody>
      </p:sp>
      <p:sp>
        <p:nvSpPr>
          <p:cNvPr id="5" name="Freeform 12">
            <a:extLst>
              <a:ext uri="{FF2B5EF4-FFF2-40B4-BE49-F238E27FC236}">
                <a16:creationId xmlns:a16="http://schemas.microsoft.com/office/drawing/2014/main" id="{87ACB0D5-B27B-ED13-A2B1-C7BBEE2BA5A5}"/>
              </a:ext>
            </a:extLst>
          </p:cNvPr>
          <p:cNvSpPr/>
          <p:nvPr/>
        </p:nvSpPr>
        <p:spPr>
          <a:xfrm>
            <a:off x="9341707" y="384421"/>
            <a:ext cx="2396511" cy="2037503"/>
          </a:xfrm>
          <a:custGeom>
            <a:avLst/>
            <a:gdLst/>
            <a:ahLst/>
            <a:cxnLst/>
            <a:rect l="l" t="t" r="r" b="b"/>
            <a:pathLst>
              <a:path w="3202204" h="2871541">
                <a:moveTo>
                  <a:pt x="0" y="0"/>
                </a:moveTo>
                <a:lnTo>
                  <a:pt x="3202203" y="0"/>
                </a:lnTo>
                <a:lnTo>
                  <a:pt x="3202203" y="2871541"/>
                </a:lnTo>
                <a:lnTo>
                  <a:pt x="0" y="2871541"/>
                </a:lnTo>
                <a:lnTo>
                  <a:pt x="0" y="0"/>
                </a:lnTo>
                <a:close/>
              </a:path>
            </a:pathLst>
          </a:custGeom>
          <a:blipFill>
            <a:blip r:embed="rId3"/>
            <a:stretch>
              <a:fillRect/>
            </a:stretch>
          </a:blipFill>
        </p:spPr>
        <p:txBody>
          <a:bodyPr/>
          <a:lstStyle/>
          <a:p>
            <a:endParaRPr lang="en-US"/>
          </a:p>
        </p:txBody>
      </p:sp>
    </p:spTree>
    <p:extLst>
      <p:ext uri="{BB962C8B-B14F-4D97-AF65-F5344CB8AC3E}">
        <p14:creationId xmlns:p14="http://schemas.microsoft.com/office/powerpoint/2010/main" val="41072312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Field treatment of opioid OD</a:t>
            </a:r>
          </a:p>
        </p:txBody>
      </p:sp>
      <p:sp>
        <p:nvSpPr>
          <p:cNvPr id="6" name="Content Placeholder 5"/>
          <p:cNvSpPr>
            <a:spLocks noGrp="1"/>
          </p:cNvSpPr>
          <p:nvPr>
            <p:ph idx="1"/>
          </p:nvPr>
        </p:nvSpPr>
        <p:spPr/>
        <p:txBody>
          <a:bodyPr>
            <a:normAutofit lnSpcReduction="10000"/>
          </a:bodyPr>
          <a:lstStyle/>
          <a:p>
            <a:r>
              <a:rPr lang="en-US" dirty="0"/>
              <a:t>Supplement ventilation with BVM</a:t>
            </a:r>
          </a:p>
          <a:p>
            <a:pPr lvl="1"/>
            <a:r>
              <a:rPr lang="en-US" dirty="0"/>
              <a:t>#1 priority</a:t>
            </a:r>
          </a:p>
          <a:p>
            <a:pPr lvl="1"/>
            <a:r>
              <a:rPr lang="en-US" dirty="0"/>
              <a:t>Reverses a component contributing to unconsciousness, acidosis and hypoxia</a:t>
            </a:r>
          </a:p>
          <a:p>
            <a:pPr lvl="1"/>
            <a:r>
              <a:rPr lang="en-US" dirty="0"/>
              <a:t>Prevents cardiac arrest from opioid OD</a:t>
            </a:r>
          </a:p>
          <a:p>
            <a:pPr lvl="1"/>
            <a:r>
              <a:rPr lang="en-US" dirty="0"/>
              <a:t>Consider OPA or NPA</a:t>
            </a:r>
          </a:p>
          <a:p>
            <a:r>
              <a:rPr lang="en-US" dirty="0"/>
              <a:t>Place nasal ETCO2</a:t>
            </a:r>
          </a:p>
          <a:p>
            <a:pPr lvl="1"/>
            <a:r>
              <a:rPr lang="en-US" dirty="0"/>
              <a:t>Ensure good seal and quality ventilations</a:t>
            </a:r>
          </a:p>
          <a:p>
            <a:pPr lvl="1"/>
            <a:r>
              <a:rPr lang="en-US" dirty="0"/>
              <a:t>Tells you what the CO2 is</a:t>
            </a:r>
          </a:p>
          <a:p>
            <a:pPr lvl="2"/>
            <a:r>
              <a:rPr lang="en-US" dirty="0"/>
              <a:t>We care what the blood CO2 level is</a:t>
            </a:r>
          </a:p>
          <a:p>
            <a:pPr lvl="2"/>
            <a:r>
              <a:rPr lang="en-US" dirty="0"/>
              <a:t>ETCO2 can be higher than blood CO2 but never lower</a:t>
            </a:r>
          </a:p>
          <a:p>
            <a:pPr lvl="1"/>
            <a:r>
              <a:rPr lang="en-US" dirty="0"/>
              <a:t>Bag the patient to a normal ETCO2 (35-45)</a:t>
            </a:r>
          </a:p>
        </p:txBody>
      </p:sp>
    </p:spTree>
    <p:extLst>
      <p:ext uri="{BB962C8B-B14F-4D97-AF65-F5344CB8AC3E}">
        <p14:creationId xmlns:p14="http://schemas.microsoft.com/office/powerpoint/2010/main" val="702839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686834" y="1153572"/>
            <a:ext cx="3200400" cy="4461163"/>
          </a:xfrm>
        </p:spPr>
        <p:txBody>
          <a:bodyPr>
            <a:normAutofit/>
          </a:bodyPr>
          <a:lstStyle/>
          <a:p>
            <a:r>
              <a:rPr lang="en-US">
                <a:solidFill>
                  <a:srgbClr val="FFFFFF"/>
                </a:solidFill>
              </a:rPr>
              <a:t>Field treatment of opioid OD</a:t>
            </a:r>
          </a:p>
        </p:txBody>
      </p:sp>
      <p:sp>
        <p:nvSpPr>
          <p:cNvPr id="15"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Content Placeholder 5"/>
          <p:cNvSpPr>
            <a:spLocks noGrp="1"/>
          </p:cNvSpPr>
          <p:nvPr>
            <p:ph idx="1"/>
          </p:nvPr>
        </p:nvSpPr>
        <p:spPr>
          <a:xfrm>
            <a:off x="4447308" y="591344"/>
            <a:ext cx="6906491" cy="5585619"/>
          </a:xfrm>
        </p:spPr>
        <p:txBody>
          <a:bodyPr anchor="ctr">
            <a:normAutofit/>
          </a:bodyPr>
          <a:lstStyle/>
          <a:p>
            <a:r>
              <a:rPr lang="en-US" dirty="0"/>
              <a:t>Consider naloxone</a:t>
            </a:r>
          </a:p>
          <a:p>
            <a:pPr lvl="1"/>
            <a:r>
              <a:rPr lang="en-US" dirty="0"/>
              <a:t>Should not occur before ensuring quality ventilation</a:t>
            </a:r>
          </a:p>
          <a:p>
            <a:pPr lvl="1"/>
            <a:r>
              <a:rPr lang="en-US" dirty="0"/>
              <a:t>Dose:</a:t>
            </a:r>
          </a:p>
          <a:p>
            <a:pPr lvl="2"/>
            <a:r>
              <a:rPr lang="en-US" dirty="0"/>
              <a:t>IN: 0.4 mg to 4mg </a:t>
            </a:r>
          </a:p>
          <a:p>
            <a:pPr lvl="2"/>
            <a:r>
              <a:rPr lang="en-US" dirty="0"/>
              <a:t>IV/IM/IO: 0.4 mg to 4mg </a:t>
            </a:r>
          </a:p>
          <a:p>
            <a:pPr lvl="1"/>
            <a:r>
              <a:rPr lang="en-US" dirty="0"/>
              <a:t>Protocol allows repeat every 3-5m to max of 10mg BUT this does not mean you SHOULD</a:t>
            </a:r>
          </a:p>
          <a:p>
            <a:pPr lvl="1"/>
            <a:r>
              <a:rPr lang="en-US" b="1" u="sng" dirty="0"/>
              <a:t>Remember IN/IM takes &gt;8m to work.</a:t>
            </a:r>
          </a:p>
        </p:txBody>
      </p:sp>
    </p:spTree>
    <p:extLst>
      <p:ext uri="{BB962C8B-B14F-4D97-AF65-F5344CB8AC3E}">
        <p14:creationId xmlns:p14="http://schemas.microsoft.com/office/powerpoint/2010/main" val="3367403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What if patient arrests?</a:t>
            </a:r>
          </a:p>
        </p:txBody>
      </p:sp>
      <p:sp>
        <p:nvSpPr>
          <p:cNvPr id="6" name="Content Placeholder 5"/>
          <p:cNvSpPr>
            <a:spLocks noGrp="1"/>
          </p:cNvSpPr>
          <p:nvPr>
            <p:ph idx="1"/>
          </p:nvPr>
        </p:nvSpPr>
        <p:spPr>
          <a:xfrm>
            <a:off x="1981200" y="1600201"/>
            <a:ext cx="8458200" cy="4525963"/>
          </a:xfrm>
        </p:spPr>
        <p:txBody>
          <a:bodyPr>
            <a:normAutofit/>
          </a:bodyPr>
          <a:lstStyle/>
          <a:p>
            <a:r>
              <a:rPr lang="en-US" dirty="0"/>
              <a:t>Standard cardiac arrest care</a:t>
            </a:r>
          </a:p>
          <a:p>
            <a:endParaRPr lang="en-US" dirty="0"/>
          </a:p>
          <a:p>
            <a:r>
              <a:rPr lang="en-US" dirty="0"/>
              <a:t>How does naloxone fit into cardiac arrest care?</a:t>
            </a:r>
          </a:p>
          <a:p>
            <a:pPr lvl="1"/>
            <a:r>
              <a:rPr lang="en-US" dirty="0"/>
              <a:t>Naloxone not listed in our cardiac arrest protocols</a:t>
            </a:r>
          </a:p>
          <a:p>
            <a:pPr lvl="1"/>
            <a:r>
              <a:rPr lang="en-US" dirty="0"/>
              <a:t>Naloxone reverses opioid induced respiratory depression</a:t>
            </a:r>
          </a:p>
          <a:p>
            <a:pPr lvl="1"/>
            <a:r>
              <a:rPr lang="en-US" dirty="0"/>
              <a:t>In cardiac arrest: apnea due to pulselessness </a:t>
            </a:r>
            <a:r>
              <a:rPr lang="en-US" dirty="0">
                <a:sym typeface="Wingdings" pitchFamily="2" charset="2"/>
              </a:rPr>
              <a:t> naloxone will not help breathing or circulation</a:t>
            </a:r>
          </a:p>
          <a:p>
            <a:pPr lvl="1"/>
            <a:r>
              <a:rPr lang="en-US" dirty="0">
                <a:sym typeface="Wingdings" pitchFamily="2" charset="2"/>
              </a:rPr>
              <a:t>Naloxone will not hurt but also won’t help  should never take priority over more important interventions</a:t>
            </a:r>
          </a:p>
          <a:p>
            <a:pPr lvl="2"/>
            <a:r>
              <a:rPr lang="en-US" dirty="0">
                <a:sym typeface="Wingdings" pitchFamily="2" charset="2"/>
              </a:rPr>
              <a:t>Compressions, BVM, IV access for epi, airway mgmt., </a:t>
            </a:r>
            <a:r>
              <a:rPr lang="en-US" dirty="0" err="1">
                <a:sym typeface="Wingdings" pitchFamily="2" charset="2"/>
              </a:rPr>
              <a:t>ect</a:t>
            </a:r>
            <a:r>
              <a:rPr lang="en-US" dirty="0">
                <a:sym typeface="Wingdings" pitchFamily="2" charset="2"/>
              </a:rPr>
              <a:t>.</a:t>
            </a:r>
          </a:p>
        </p:txBody>
      </p:sp>
    </p:spTree>
    <p:extLst>
      <p:ext uri="{BB962C8B-B14F-4D97-AF65-F5344CB8AC3E}">
        <p14:creationId xmlns:p14="http://schemas.microsoft.com/office/powerpoint/2010/main" val="1420313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Opioid Use Disorder (OUD)</a:t>
            </a:r>
          </a:p>
        </p:txBody>
      </p:sp>
      <p:sp>
        <p:nvSpPr>
          <p:cNvPr id="6" name="Content Placeholder 5"/>
          <p:cNvSpPr>
            <a:spLocks noGrp="1"/>
          </p:cNvSpPr>
          <p:nvPr>
            <p:ph idx="1"/>
          </p:nvPr>
        </p:nvSpPr>
        <p:spPr>
          <a:xfrm>
            <a:off x="838200" y="1515649"/>
            <a:ext cx="10515600" cy="4661314"/>
          </a:xfrm>
        </p:spPr>
        <p:txBody>
          <a:bodyPr>
            <a:normAutofit fontScale="92500" lnSpcReduction="10000"/>
          </a:bodyPr>
          <a:lstStyle/>
          <a:p>
            <a:r>
              <a:rPr lang="en-US" dirty="0"/>
              <a:t>What is OUD?</a:t>
            </a:r>
          </a:p>
          <a:p>
            <a:pPr lvl="1"/>
            <a:r>
              <a:rPr lang="en-US" dirty="0"/>
              <a:t>Any patient who is using opioids in a dangerous way</a:t>
            </a:r>
          </a:p>
          <a:p>
            <a:pPr lvl="1"/>
            <a:r>
              <a:rPr lang="en-US" dirty="0"/>
              <a:t>Patients with at least 2 of the following are defined as having OUD</a:t>
            </a:r>
          </a:p>
          <a:p>
            <a:pPr lvl="2"/>
            <a:r>
              <a:rPr lang="en-US" dirty="0"/>
              <a:t>Opioids taken in larger amounts over longer periods of time than intended</a:t>
            </a:r>
          </a:p>
          <a:p>
            <a:pPr lvl="2"/>
            <a:r>
              <a:rPr lang="en-US" dirty="0"/>
              <a:t>Persistent desire or unsuccessful efforts to cut down on use</a:t>
            </a:r>
          </a:p>
          <a:p>
            <a:pPr lvl="2"/>
            <a:r>
              <a:rPr lang="en-US" dirty="0"/>
              <a:t>A great deal of time spent trying to obtain opioids, use opioids or recover from effects</a:t>
            </a:r>
          </a:p>
          <a:p>
            <a:pPr lvl="2"/>
            <a:r>
              <a:rPr lang="en-US" dirty="0"/>
              <a:t>Craving or strong desire to use opioids</a:t>
            </a:r>
          </a:p>
          <a:p>
            <a:pPr lvl="2"/>
            <a:r>
              <a:rPr lang="en-US" dirty="0"/>
              <a:t>Recurrent opioid use resulting in failure to fulfill major obligations at home, school or work.</a:t>
            </a:r>
          </a:p>
          <a:p>
            <a:pPr lvl="2"/>
            <a:r>
              <a:rPr lang="en-US" dirty="0"/>
              <a:t>Continued use despite recurrent problems caused by or worsened by opioid use</a:t>
            </a:r>
          </a:p>
          <a:p>
            <a:pPr lvl="2"/>
            <a:r>
              <a:rPr lang="en-US" dirty="0"/>
              <a:t>Important activities given up on or reduced because of opioid use</a:t>
            </a:r>
          </a:p>
          <a:p>
            <a:pPr lvl="2"/>
            <a:r>
              <a:rPr lang="en-US" dirty="0"/>
              <a:t>Tolerance to opioids</a:t>
            </a:r>
          </a:p>
          <a:p>
            <a:pPr lvl="2"/>
            <a:r>
              <a:rPr lang="en-US" dirty="0"/>
              <a:t>Symptoms of withdrawal when not using</a:t>
            </a:r>
          </a:p>
          <a:p>
            <a:pPr lvl="1"/>
            <a:r>
              <a:rPr lang="en-US" dirty="0"/>
              <a:t>Any patient that has EMS activated for an opioid related concern likely has OUD</a:t>
            </a:r>
          </a:p>
          <a:p>
            <a:pPr lvl="2"/>
            <a:endParaRPr lang="en-US" dirty="0"/>
          </a:p>
        </p:txBody>
      </p:sp>
    </p:spTree>
    <p:extLst>
      <p:ext uri="{BB962C8B-B14F-4D97-AF65-F5344CB8AC3E}">
        <p14:creationId xmlns:p14="http://schemas.microsoft.com/office/powerpoint/2010/main" val="3212203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Epidemiology of OUD</a:t>
            </a:r>
          </a:p>
        </p:txBody>
      </p:sp>
      <p:sp>
        <p:nvSpPr>
          <p:cNvPr id="6" name="Content Placeholder 5"/>
          <p:cNvSpPr>
            <a:spLocks noGrp="1"/>
          </p:cNvSpPr>
          <p:nvPr>
            <p:ph idx="1"/>
          </p:nvPr>
        </p:nvSpPr>
        <p:spPr>
          <a:xfrm>
            <a:off x="838200" y="1515649"/>
            <a:ext cx="10515600" cy="4661314"/>
          </a:xfrm>
        </p:spPr>
        <p:txBody>
          <a:bodyPr>
            <a:normAutofit/>
          </a:bodyPr>
          <a:lstStyle/>
          <a:p>
            <a:r>
              <a:rPr lang="en-US" dirty="0"/>
              <a:t>6.6 million ppl in the US are estimated to have used heroin at some point in their lives (2.3% of those age 12 and up)</a:t>
            </a:r>
          </a:p>
          <a:p>
            <a:r>
              <a:rPr lang="en-US" dirty="0"/>
              <a:t>Between 2002 and 2018, prevalence of heroin use doubled</a:t>
            </a:r>
          </a:p>
          <a:p>
            <a:r>
              <a:rPr lang="en-US" dirty="0"/>
              <a:t>OUD does not discriminate!</a:t>
            </a:r>
          </a:p>
          <a:p>
            <a:pPr lvl="1"/>
            <a:r>
              <a:rPr lang="en-US" dirty="0"/>
              <a:t>Affects all races</a:t>
            </a:r>
          </a:p>
          <a:p>
            <a:pPr lvl="1"/>
            <a:r>
              <a:rPr lang="en-US" dirty="0"/>
              <a:t>Affects wealthy and poor</a:t>
            </a:r>
          </a:p>
          <a:p>
            <a:pPr lvl="1"/>
            <a:r>
              <a:rPr lang="en-US" dirty="0"/>
              <a:t>Affects people of all ages (including the very elderly)</a:t>
            </a:r>
          </a:p>
          <a:p>
            <a:pPr lvl="1"/>
            <a:r>
              <a:rPr lang="en-US" dirty="0"/>
              <a:t>Affects all religions</a:t>
            </a:r>
          </a:p>
          <a:p>
            <a:pPr lvl="1"/>
            <a:r>
              <a:rPr lang="en-US" dirty="0"/>
              <a:t>Affects all communities</a:t>
            </a:r>
          </a:p>
        </p:txBody>
      </p:sp>
    </p:spTree>
    <p:extLst>
      <p:ext uri="{BB962C8B-B14F-4D97-AF65-F5344CB8AC3E}">
        <p14:creationId xmlns:p14="http://schemas.microsoft.com/office/powerpoint/2010/main" val="15662695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Health consequences of OUD</a:t>
            </a:r>
          </a:p>
        </p:txBody>
      </p:sp>
      <p:sp>
        <p:nvSpPr>
          <p:cNvPr id="6" name="Content Placeholder 5"/>
          <p:cNvSpPr>
            <a:spLocks noGrp="1"/>
          </p:cNvSpPr>
          <p:nvPr>
            <p:ph idx="1"/>
          </p:nvPr>
        </p:nvSpPr>
        <p:spPr>
          <a:xfrm>
            <a:off x="838200" y="1515649"/>
            <a:ext cx="10515600" cy="4661314"/>
          </a:xfrm>
        </p:spPr>
        <p:txBody>
          <a:bodyPr>
            <a:normAutofit/>
          </a:bodyPr>
          <a:lstStyle/>
          <a:p>
            <a:r>
              <a:rPr lang="en-US" dirty="0"/>
              <a:t>Overdose</a:t>
            </a:r>
          </a:p>
          <a:p>
            <a:r>
              <a:rPr lang="en-US" dirty="0"/>
              <a:t>Infection from IV drug use</a:t>
            </a:r>
          </a:p>
          <a:p>
            <a:pPr lvl="1"/>
            <a:r>
              <a:rPr lang="en-US" dirty="0"/>
              <a:t>Endocarditis</a:t>
            </a:r>
          </a:p>
          <a:p>
            <a:pPr lvl="1"/>
            <a:r>
              <a:rPr lang="en-US" dirty="0"/>
              <a:t>Serious skin and soft tissue infections</a:t>
            </a:r>
          </a:p>
          <a:p>
            <a:pPr lvl="1"/>
            <a:r>
              <a:rPr lang="en-US" dirty="0"/>
              <a:t>Spine infections</a:t>
            </a:r>
          </a:p>
          <a:p>
            <a:pPr lvl="1"/>
            <a:r>
              <a:rPr lang="en-US" dirty="0"/>
              <a:t>HIV and Hepatitis</a:t>
            </a:r>
          </a:p>
          <a:p>
            <a:r>
              <a:rPr lang="en-US" dirty="0"/>
              <a:t>Negative implications of spending majority of money on opioids</a:t>
            </a:r>
          </a:p>
          <a:p>
            <a:pPr lvl="1"/>
            <a:r>
              <a:rPr lang="en-US" dirty="0"/>
              <a:t>Exposed to violence from illicit sellers</a:t>
            </a:r>
          </a:p>
          <a:p>
            <a:pPr lvl="1"/>
            <a:r>
              <a:rPr lang="en-US" dirty="0"/>
              <a:t>Prostitution</a:t>
            </a:r>
          </a:p>
          <a:p>
            <a:pPr lvl="1"/>
            <a:r>
              <a:rPr lang="en-US" dirty="0"/>
              <a:t>Homelessness</a:t>
            </a:r>
          </a:p>
          <a:p>
            <a:pPr lvl="1"/>
            <a:r>
              <a:rPr lang="en-US" dirty="0"/>
              <a:t>Poor nutrition</a:t>
            </a:r>
          </a:p>
          <a:p>
            <a:pPr lvl="1"/>
            <a:endParaRPr lang="en-US" dirty="0"/>
          </a:p>
          <a:p>
            <a:pPr lvl="1"/>
            <a:endParaRPr lang="en-US" dirty="0"/>
          </a:p>
        </p:txBody>
      </p:sp>
    </p:spTree>
    <p:extLst>
      <p:ext uri="{BB962C8B-B14F-4D97-AF65-F5344CB8AC3E}">
        <p14:creationId xmlns:p14="http://schemas.microsoft.com/office/powerpoint/2010/main" val="39800325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Why do those with OUD continue to use opioids despite all the negatives?</a:t>
            </a:r>
          </a:p>
        </p:txBody>
      </p:sp>
      <p:sp>
        <p:nvSpPr>
          <p:cNvPr id="6" name="Content Placeholder 5"/>
          <p:cNvSpPr>
            <a:spLocks noGrp="1"/>
          </p:cNvSpPr>
          <p:nvPr>
            <p:ph idx="1"/>
          </p:nvPr>
        </p:nvSpPr>
        <p:spPr>
          <a:xfrm>
            <a:off x="838200" y="1690687"/>
            <a:ext cx="10515600" cy="4486275"/>
          </a:xfrm>
        </p:spPr>
        <p:txBody>
          <a:bodyPr>
            <a:normAutofit lnSpcReduction="10000"/>
          </a:bodyPr>
          <a:lstStyle/>
          <a:p>
            <a:r>
              <a:rPr lang="en-US" dirty="0"/>
              <a:t>Brain chemistry has changed</a:t>
            </a:r>
          </a:p>
          <a:p>
            <a:pPr lvl="1"/>
            <a:r>
              <a:rPr lang="en-US" dirty="0"/>
              <a:t>Makes stopping VERY hard</a:t>
            </a:r>
          </a:p>
          <a:p>
            <a:pPr lvl="1"/>
            <a:r>
              <a:rPr lang="en-US" dirty="0"/>
              <a:t>Also makes relapse very easy for those that have been able to stop</a:t>
            </a:r>
          </a:p>
          <a:p>
            <a:r>
              <a:rPr lang="en-US" dirty="0"/>
              <a:t>Many are terrified of opioid withdrawal</a:t>
            </a:r>
          </a:p>
          <a:p>
            <a:pPr lvl="1"/>
            <a:r>
              <a:rPr lang="en-US" dirty="0"/>
              <a:t>Opioid withdrawal cannot kill you, but it makes patients </a:t>
            </a:r>
            <a:r>
              <a:rPr lang="en-US" i="1" dirty="0"/>
              <a:t>feel</a:t>
            </a:r>
            <a:r>
              <a:rPr lang="en-US" dirty="0"/>
              <a:t> like they are dying</a:t>
            </a:r>
          </a:p>
          <a:p>
            <a:pPr lvl="1"/>
            <a:r>
              <a:rPr lang="en-US" dirty="0"/>
              <a:t>Fear of opioid withdrawal </a:t>
            </a:r>
            <a:r>
              <a:rPr lang="en-US" sz="3600" dirty="0"/>
              <a:t>&gt;</a:t>
            </a:r>
            <a:r>
              <a:rPr lang="en-US" dirty="0"/>
              <a:t> enjoyment of the opioid</a:t>
            </a:r>
          </a:p>
          <a:p>
            <a:r>
              <a:rPr lang="en-US" dirty="0"/>
              <a:t>Often have medical problems that cause severe pain</a:t>
            </a:r>
          </a:p>
          <a:p>
            <a:pPr lvl="1"/>
            <a:r>
              <a:rPr lang="en-US" dirty="0"/>
              <a:t>Many patients develop OUD secondary to scripts to treat actual painful issues</a:t>
            </a:r>
          </a:p>
          <a:p>
            <a:pPr lvl="1"/>
            <a:r>
              <a:rPr lang="en-US" dirty="0"/>
              <a:t>Trying to cut back </a:t>
            </a:r>
            <a:r>
              <a:rPr lang="en-US" dirty="0">
                <a:sym typeface="Wingdings" pitchFamily="2" charset="2"/>
              </a:rPr>
              <a:t> experience actual severe pain that is difficult to treat</a:t>
            </a:r>
            <a:endParaRPr lang="en-US" dirty="0"/>
          </a:p>
        </p:txBody>
      </p:sp>
    </p:spTree>
    <p:extLst>
      <p:ext uri="{BB962C8B-B14F-4D97-AF65-F5344CB8AC3E}">
        <p14:creationId xmlns:p14="http://schemas.microsoft.com/office/powerpoint/2010/main" val="29745702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Why do those with OUD continue to use opioids despite all the negatives?</a:t>
            </a:r>
          </a:p>
        </p:txBody>
      </p:sp>
      <p:sp>
        <p:nvSpPr>
          <p:cNvPr id="6" name="Content Placeholder 5"/>
          <p:cNvSpPr>
            <a:spLocks noGrp="1"/>
          </p:cNvSpPr>
          <p:nvPr>
            <p:ph idx="1"/>
          </p:nvPr>
        </p:nvSpPr>
        <p:spPr>
          <a:xfrm>
            <a:off x="838200" y="1690687"/>
            <a:ext cx="10515600" cy="4486275"/>
          </a:xfrm>
        </p:spPr>
        <p:txBody>
          <a:bodyPr>
            <a:normAutofit/>
          </a:bodyPr>
          <a:lstStyle/>
          <a:p>
            <a:r>
              <a:rPr lang="en-US" dirty="0"/>
              <a:t>Patients with OUD often are in social circles where others also have OUD.</a:t>
            </a:r>
          </a:p>
          <a:p>
            <a:pPr lvl="1"/>
            <a:r>
              <a:rPr lang="en-US" dirty="0"/>
              <a:t>It is very hard to stop using opioids when your friends (or significant other) also uses</a:t>
            </a:r>
          </a:p>
          <a:p>
            <a:pPr lvl="1"/>
            <a:r>
              <a:rPr lang="en-US" dirty="0"/>
              <a:t>Sobriety might also mean cutting ties with their entire support network </a:t>
            </a:r>
            <a:r>
              <a:rPr lang="en-US" dirty="0">
                <a:sym typeface="Wingdings" pitchFamily="2" charset="2"/>
              </a:rPr>
              <a:t> maintaining sobriety even harder</a:t>
            </a:r>
          </a:p>
          <a:p>
            <a:pPr lvl="1"/>
            <a:endParaRPr lang="en-US" dirty="0">
              <a:sym typeface="Wingdings" pitchFamily="2" charset="2"/>
            </a:endParaRPr>
          </a:p>
        </p:txBody>
      </p:sp>
    </p:spTree>
    <p:extLst>
      <p:ext uri="{BB962C8B-B14F-4D97-AF65-F5344CB8AC3E}">
        <p14:creationId xmlns:p14="http://schemas.microsoft.com/office/powerpoint/2010/main" val="22382833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Stigma can be very harmful to patients</a:t>
            </a:r>
          </a:p>
        </p:txBody>
      </p:sp>
      <p:sp>
        <p:nvSpPr>
          <p:cNvPr id="6" name="Content Placeholder 5"/>
          <p:cNvSpPr>
            <a:spLocks noGrp="1"/>
          </p:cNvSpPr>
          <p:nvPr>
            <p:ph idx="1"/>
          </p:nvPr>
        </p:nvSpPr>
        <p:spPr>
          <a:xfrm>
            <a:off x="838200" y="1515649"/>
            <a:ext cx="10515600" cy="4661314"/>
          </a:xfrm>
        </p:spPr>
        <p:txBody>
          <a:bodyPr>
            <a:normAutofit fontScale="92500" lnSpcReduction="10000"/>
          </a:bodyPr>
          <a:lstStyle/>
          <a:p>
            <a:r>
              <a:rPr lang="en-US" dirty="0"/>
              <a:t>These patients have a condition called OUD</a:t>
            </a:r>
          </a:p>
          <a:p>
            <a:pPr lvl="1"/>
            <a:r>
              <a:rPr lang="en-US" dirty="0"/>
              <a:t>We should not refer to them as addicts, drug users, etc. </a:t>
            </a:r>
            <a:r>
              <a:rPr lang="en-US" dirty="0">
                <a:sym typeface="Wingdings" pitchFamily="2" charset="2"/>
              </a:rPr>
              <a:t> implies a character flaw</a:t>
            </a:r>
          </a:p>
          <a:p>
            <a:pPr lvl="1"/>
            <a:r>
              <a:rPr lang="en-US" dirty="0">
                <a:sym typeface="Wingdings" pitchFamily="2" charset="2"/>
              </a:rPr>
              <a:t>The goal is sobriety, not getting clean.  Using the word clean implies that those with OUD are dirty, which they are not.</a:t>
            </a:r>
          </a:p>
          <a:p>
            <a:pPr lvl="1"/>
            <a:r>
              <a:rPr lang="en-US" b="1" u="sng" dirty="0"/>
              <a:t>The words that you use matters!</a:t>
            </a:r>
          </a:p>
          <a:p>
            <a:r>
              <a:rPr lang="en-US" dirty="0"/>
              <a:t>No one plans to get OUD</a:t>
            </a:r>
          </a:p>
          <a:p>
            <a:pPr lvl="1"/>
            <a:r>
              <a:rPr lang="en-US" dirty="0"/>
              <a:t>Sometimes the circumstances of their lives lead to them developing it</a:t>
            </a:r>
          </a:p>
          <a:p>
            <a:r>
              <a:rPr lang="en-US" dirty="0"/>
              <a:t>Showing even a little respect and empathy can be powerful!</a:t>
            </a:r>
          </a:p>
          <a:p>
            <a:pPr lvl="1"/>
            <a:r>
              <a:rPr lang="en-US" dirty="0"/>
              <a:t>Patients with OUD are not proud to overdose or to have this condition, we do not need to make them feel any worse than they already do</a:t>
            </a:r>
          </a:p>
          <a:p>
            <a:pPr lvl="1"/>
            <a:r>
              <a:rPr lang="en-US" dirty="0"/>
              <a:t>A little respect/empathy </a:t>
            </a:r>
            <a:r>
              <a:rPr lang="en-US" dirty="0">
                <a:sym typeface="Wingdings" pitchFamily="2" charset="2"/>
              </a:rPr>
              <a:t> build a strong therapeutic relationship  allow you to positively influence their life</a:t>
            </a:r>
            <a:endParaRPr lang="en-US" dirty="0"/>
          </a:p>
          <a:p>
            <a:pPr lvl="1"/>
            <a:endParaRPr lang="en-US" dirty="0"/>
          </a:p>
        </p:txBody>
      </p:sp>
    </p:spTree>
    <p:extLst>
      <p:ext uri="{BB962C8B-B14F-4D97-AF65-F5344CB8AC3E}">
        <p14:creationId xmlns:p14="http://schemas.microsoft.com/office/powerpoint/2010/main" val="41508226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OUD is a chronic medical condition</a:t>
            </a:r>
          </a:p>
        </p:txBody>
      </p:sp>
      <p:sp>
        <p:nvSpPr>
          <p:cNvPr id="6" name="Content Placeholder 5"/>
          <p:cNvSpPr>
            <a:spLocks noGrp="1"/>
          </p:cNvSpPr>
          <p:nvPr>
            <p:ph idx="1"/>
          </p:nvPr>
        </p:nvSpPr>
        <p:spPr>
          <a:xfrm>
            <a:off x="838200" y="1515649"/>
            <a:ext cx="10515600" cy="4661314"/>
          </a:xfrm>
        </p:spPr>
        <p:txBody>
          <a:bodyPr>
            <a:normAutofit lnSpcReduction="10000"/>
          </a:bodyPr>
          <a:lstStyle/>
          <a:p>
            <a:r>
              <a:rPr lang="en-US" dirty="0"/>
              <a:t>Once a patient has OUD, they always have OUD</a:t>
            </a:r>
          </a:p>
          <a:p>
            <a:pPr lvl="1"/>
            <a:r>
              <a:rPr lang="en-US" dirty="0"/>
              <a:t>Brain chemistry has changed </a:t>
            </a:r>
            <a:r>
              <a:rPr lang="en-US" dirty="0">
                <a:sym typeface="Wingdings" pitchFamily="2" charset="2"/>
              </a:rPr>
              <a:t> if they achieve sobriety they are still at risk to relapse</a:t>
            </a:r>
          </a:p>
          <a:p>
            <a:pPr lvl="1"/>
            <a:r>
              <a:rPr lang="en-US" dirty="0">
                <a:sym typeface="Wingdings" pitchFamily="2" charset="2"/>
              </a:rPr>
              <a:t>That is OK!  Sobriety is hard and relapse is a set back.  We need to help them reach sobriety again.</a:t>
            </a:r>
            <a:endParaRPr lang="en-US" dirty="0"/>
          </a:p>
          <a:p>
            <a:r>
              <a:rPr lang="en-US" dirty="0"/>
              <a:t>Patients with diabetes and hypertension can have times when their disease is not well controlled for a variety of reasons </a:t>
            </a:r>
            <a:r>
              <a:rPr lang="en-US" dirty="0">
                <a:sym typeface="Wingdings" pitchFamily="2" charset="2"/>
              </a:rPr>
              <a:t> OUD is no different</a:t>
            </a:r>
          </a:p>
          <a:p>
            <a:r>
              <a:rPr lang="en-US" dirty="0">
                <a:sym typeface="Wingdings" pitchFamily="2" charset="2"/>
              </a:rPr>
              <a:t>Just like most other chronic medical conditions, there are treatments for OUD!</a:t>
            </a:r>
          </a:p>
          <a:p>
            <a:pPr lvl="1"/>
            <a:r>
              <a:rPr lang="en-US" dirty="0">
                <a:sym typeface="Wingdings" pitchFamily="2" charset="2"/>
              </a:rPr>
              <a:t>Buprenorphine (Suboxone)  more on this later</a:t>
            </a:r>
          </a:p>
          <a:p>
            <a:pPr lvl="1"/>
            <a:r>
              <a:rPr lang="en-US" dirty="0">
                <a:sym typeface="Wingdings" pitchFamily="2" charset="2"/>
              </a:rPr>
              <a:t>Methadone</a:t>
            </a:r>
            <a:endParaRPr lang="en-US" dirty="0"/>
          </a:p>
          <a:p>
            <a:pPr lvl="1"/>
            <a:endParaRPr lang="en-US" dirty="0"/>
          </a:p>
        </p:txBody>
      </p:sp>
    </p:spTree>
    <p:extLst>
      <p:ext uri="{BB962C8B-B14F-4D97-AF65-F5344CB8AC3E}">
        <p14:creationId xmlns:p14="http://schemas.microsoft.com/office/powerpoint/2010/main" val="2096692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3E2F0-7C76-4F02-631D-6718FAAE58D0}"/>
              </a:ext>
            </a:extLst>
          </p:cNvPr>
          <p:cNvSpPr>
            <a:spLocks noGrp="1"/>
          </p:cNvSpPr>
          <p:nvPr>
            <p:ph type="title"/>
          </p:nvPr>
        </p:nvSpPr>
        <p:spPr/>
        <p:txBody>
          <a:bodyPr/>
          <a:lstStyle/>
          <a:p>
            <a:r>
              <a:rPr lang="en-US" dirty="0"/>
              <a:t>Disclosures</a:t>
            </a:r>
          </a:p>
        </p:txBody>
      </p:sp>
      <p:sp>
        <p:nvSpPr>
          <p:cNvPr id="3" name="Content Placeholder 2">
            <a:extLst>
              <a:ext uri="{FF2B5EF4-FFF2-40B4-BE49-F238E27FC236}">
                <a16:creationId xmlns:a16="http://schemas.microsoft.com/office/drawing/2014/main" id="{B539837C-FFBD-585F-4EF1-2FD73ECB8435}"/>
              </a:ext>
            </a:extLst>
          </p:cNvPr>
          <p:cNvSpPr>
            <a:spLocks noGrp="1"/>
          </p:cNvSpPr>
          <p:nvPr>
            <p:ph idx="1"/>
          </p:nvPr>
        </p:nvSpPr>
        <p:spPr/>
        <p:txBody>
          <a:bodyPr/>
          <a:lstStyle/>
          <a:p>
            <a:r>
              <a:rPr lang="en-US" dirty="0"/>
              <a:t>None</a:t>
            </a:r>
          </a:p>
        </p:txBody>
      </p:sp>
    </p:spTree>
    <p:extLst>
      <p:ext uri="{BB962C8B-B14F-4D97-AF65-F5344CB8AC3E}">
        <p14:creationId xmlns:p14="http://schemas.microsoft.com/office/powerpoint/2010/main" val="3938183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What is opioid withdrawal?</a:t>
            </a:r>
          </a:p>
        </p:txBody>
      </p:sp>
      <p:sp>
        <p:nvSpPr>
          <p:cNvPr id="6" name="Content Placeholder 5"/>
          <p:cNvSpPr>
            <a:spLocks noGrp="1"/>
          </p:cNvSpPr>
          <p:nvPr>
            <p:ph idx="1"/>
          </p:nvPr>
        </p:nvSpPr>
        <p:spPr>
          <a:xfrm>
            <a:off x="838200" y="1515649"/>
            <a:ext cx="10515600" cy="4661314"/>
          </a:xfrm>
        </p:spPr>
        <p:txBody>
          <a:bodyPr>
            <a:normAutofit fontScale="85000" lnSpcReduction="20000"/>
          </a:bodyPr>
          <a:lstStyle/>
          <a:p>
            <a:r>
              <a:rPr lang="en-US" dirty="0"/>
              <a:t>Set of symptoms arising from the sudden withdrawal or reduction of opioids in patients who are opioid dependent</a:t>
            </a:r>
          </a:p>
          <a:p>
            <a:pPr lvl="1"/>
            <a:r>
              <a:rPr lang="en-US" dirty="0"/>
              <a:t>Opioid dependence occurs in patients who have used opioids for a prolonged period and have become tolerant </a:t>
            </a:r>
            <a:r>
              <a:rPr lang="en-US" dirty="0">
                <a:sym typeface="Wingdings" pitchFamily="2" charset="2"/>
              </a:rPr>
              <a:t> needing higher doses for the same effect</a:t>
            </a:r>
          </a:p>
          <a:p>
            <a:pPr lvl="1"/>
            <a:r>
              <a:rPr lang="en-US" dirty="0">
                <a:sym typeface="Wingdings" pitchFamily="2" charset="2"/>
              </a:rPr>
              <a:t>Can take &lt;1 week to develop tolerance and dependence with regular use</a:t>
            </a:r>
          </a:p>
          <a:p>
            <a:r>
              <a:rPr lang="en-US" dirty="0">
                <a:sym typeface="Wingdings" pitchFamily="2" charset="2"/>
              </a:rPr>
              <a:t>Symptoms of opioid withdrawal</a:t>
            </a:r>
          </a:p>
          <a:p>
            <a:pPr lvl="1"/>
            <a:r>
              <a:rPr lang="en-US" dirty="0">
                <a:sym typeface="Wingdings" pitchFamily="2" charset="2"/>
              </a:rPr>
              <a:t>Lacrimation</a:t>
            </a:r>
          </a:p>
          <a:p>
            <a:pPr lvl="1"/>
            <a:r>
              <a:rPr lang="en-US" dirty="0">
                <a:sym typeface="Wingdings" pitchFamily="2" charset="2"/>
              </a:rPr>
              <a:t>Rhinorrhea</a:t>
            </a:r>
          </a:p>
          <a:p>
            <a:pPr lvl="1"/>
            <a:r>
              <a:rPr lang="en-US" dirty="0">
                <a:sym typeface="Wingdings" pitchFamily="2" charset="2"/>
              </a:rPr>
              <a:t>Piloerection</a:t>
            </a:r>
          </a:p>
          <a:p>
            <a:pPr lvl="1"/>
            <a:r>
              <a:rPr lang="en-US" dirty="0">
                <a:sym typeface="Wingdings" pitchFamily="2" charset="2"/>
              </a:rPr>
              <a:t>Myalgias</a:t>
            </a:r>
          </a:p>
          <a:p>
            <a:pPr lvl="1"/>
            <a:r>
              <a:rPr lang="en-US" dirty="0">
                <a:sym typeface="Wingdings" pitchFamily="2" charset="2"/>
              </a:rPr>
              <a:t>Diarrhea</a:t>
            </a:r>
          </a:p>
          <a:p>
            <a:pPr lvl="1"/>
            <a:r>
              <a:rPr lang="en-US" dirty="0">
                <a:sym typeface="Wingdings" pitchFamily="2" charset="2"/>
              </a:rPr>
              <a:t>Nausea/Vomiting</a:t>
            </a:r>
          </a:p>
          <a:p>
            <a:pPr lvl="1"/>
            <a:r>
              <a:rPr lang="en-US" dirty="0">
                <a:sym typeface="Wingdings" pitchFamily="2" charset="2"/>
              </a:rPr>
              <a:t>Dilated pupils</a:t>
            </a:r>
          </a:p>
          <a:p>
            <a:pPr lvl="1"/>
            <a:r>
              <a:rPr lang="en-US" dirty="0">
                <a:sym typeface="Wingdings" pitchFamily="2" charset="2"/>
              </a:rPr>
              <a:t>Photophobia</a:t>
            </a:r>
          </a:p>
          <a:p>
            <a:pPr lvl="1"/>
            <a:r>
              <a:rPr lang="en-US" dirty="0">
                <a:sym typeface="Wingdings" pitchFamily="2" charset="2"/>
              </a:rPr>
              <a:t>Insomnia</a:t>
            </a:r>
          </a:p>
          <a:p>
            <a:pPr lvl="1"/>
            <a:r>
              <a:rPr lang="en-US" dirty="0">
                <a:sym typeface="Wingdings" pitchFamily="2" charset="2"/>
              </a:rPr>
              <a:t>Autonomic hyperactivity</a:t>
            </a:r>
            <a:endParaRPr lang="en-US" dirty="0"/>
          </a:p>
        </p:txBody>
      </p:sp>
    </p:spTree>
    <p:extLst>
      <p:ext uri="{BB962C8B-B14F-4D97-AF65-F5344CB8AC3E}">
        <p14:creationId xmlns:p14="http://schemas.microsoft.com/office/powerpoint/2010/main" val="20976899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What is opioid withdrawal?</a:t>
            </a:r>
          </a:p>
        </p:txBody>
      </p:sp>
      <p:sp>
        <p:nvSpPr>
          <p:cNvPr id="6" name="Content Placeholder 5"/>
          <p:cNvSpPr>
            <a:spLocks noGrp="1"/>
          </p:cNvSpPr>
          <p:nvPr>
            <p:ph idx="1"/>
          </p:nvPr>
        </p:nvSpPr>
        <p:spPr>
          <a:xfrm>
            <a:off x="838200" y="1515649"/>
            <a:ext cx="10515600" cy="4661314"/>
          </a:xfrm>
        </p:spPr>
        <p:txBody>
          <a:bodyPr>
            <a:normAutofit/>
          </a:bodyPr>
          <a:lstStyle/>
          <a:p>
            <a:r>
              <a:rPr lang="en-US" dirty="0"/>
              <a:t>Can opioid withdrawal be fatal?</a:t>
            </a:r>
          </a:p>
          <a:p>
            <a:pPr lvl="1"/>
            <a:r>
              <a:rPr lang="en-US" dirty="0"/>
              <a:t>The withdrawal itself is not fatal</a:t>
            </a:r>
          </a:p>
          <a:p>
            <a:pPr lvl="1"/>
            <a:r>
              <a:rPr lang="en-US" dirty="0"/>
              <a:t>Patients often feel as if they are going to die </a:t>
            </a:r>
            <a:r>
              <a:rPr lang="en-US" dirty="0">
                <a:sym typeface="Wingdings" pitchFamily="2" charset="2"/>
              </a:rPr>
              <a:t> driven to use opioids to treat withdrawal  accidently OD and die</a:t>
            </a:r>
          </a:p>
          <a:p>
            <a:pPr lvl="1"/>
            <a:r>
              <a:rPr lang="en-US" dirty="0">
                <a:sym typeface="Wingdings" pitchFamily="2" charset="2"/>
              </a:rPr>
              <a:t>Even though opioid withdrawal itself is not fatal  it is still dangerous for patients</a:t>
            </a:r>
          </a:p>
          <a:p>
            <a:r>
              <a:rPr lang="en-US" dirty="0">
                <a:sym typeface="Wingdings" pitchFamily="2" charset="2"/>
              </a:rPr>
              <a:t>How long does it take for withdrawal to start?</a:t>
            </a:r>
          </a:p>
          <a:p>
            <a:pPr lvl="1"/>
            <a:r>
              <a:rPr lang="en-US" dirty="0">
                <a:sym typeface="Wingdings" pitchFamily="2" charset="2"/>
              </a:rPr>
              <a:t>Depends on which opioid is used</a:t>
            </a:r>
          </a:p>
          <a:p>
            <a:pPr lvl="1"/>
            <a:r>
              <a:rPr lang="en-US" dirty="0">
                <a:sym typeface="Wingdings" pitchFamily="2" charset="2"/>
              </a:rPr>
              <a:t>Short-acting agents  &lt;24 hours</a:t>
            </a:r>
          </a:p>
          <a:p>
            <a:pPr lvl="1"/>
            <a:r>
              <a:rPr lang="en-US" dirty="0">
                <a:sym typeface="Wingdings" pitchFamily="2" charset="2"/>
              </a:rPr>
              <a:t>Long-acting agents  &gt;24 hours</a:t>
            </a:r>
          </a:p>
        </p:txBody>
      </p:sp>
    </p:spTree>
    <p:extLst>
      <p:ext uri="{BB962C8B-B14F-4D97-AF65-F5344CB8AC3E}">
        <p14:creationId xmlns:p14="http://schemas.microsoft.com/office/powerpoint/2010/main" val="7646846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What is opioid withdrawal?</a:t>
            </a:r>
          </a:p>
        </p:txBody>
      </p:sp>
      <p:sp>
        <p:nvSpPr>
          <p:cNvPr id="6" name="Content Placeholder 5"/>
          <p:cNvSpPr>
            <a:spLocks noGrp="1"/>
          </p:cNvSpPr>
          <p:nvPr>
            <p:ph idx="1"/>
          </p:nvPr>
        </p:nvSpPr>
        <p:spPr>
          <a:xfrm>
            <a:off x="838200" y="1515649"/>
            <a:ext cx="10515600" cy="4661314"/>
          </a:xfrm>
        </p:spPr>
        <p:txBody>
          <a:bodyPr>
            <a:normAutofit/>
          </a:bodyPr>
          <a:lstStyle/>
          <a:p>
            <a:r>
              <a:rPr lang="en-US" dirty="0">
                <a:sym typeface="Wingdings" pitchFamily="2" charset="2"/>
              </a:rPr>
              <a:t>Two ways patients go into withdrawal</a:t>
            </a:r>
          </a:p>
          <a:p>
            <a:pPr lvl="1"/>
            <a:r>
              <a:rPr lang="en-US" dirty="0">
                <a:sym typeface="Wingdings" pitchFamily="2" charset="2"/>
              </a:rPr>
              <a:t>Patients stop using opioids</a:t>
            </a:r>
          </a:p>
          <a:p>
            <a:pPr lvl="2"/>
            <a:r>
              <a:rPr lang="en-US" dirty="0">
                <a:sym typeface="Wingdings" pitchFamily="2" charset="2"/>
              </a:rPr>
              <a:t>Prescription ran out, ran out of money to but more, patient trying to stop using, </a:t>
            </a:r>
            <a:r>
              <a:rPr lang="en-US" dirty="0" err="1">
                <a:sym typeface="Wingdings" pitchFamily="2" charset="2"/>
              </a:rPr>
              <a:t>ect</a:t>
            </a:r>
            <a:endParaRPr lang="en-US" dirty="0">
              <a:sym typeface="Wingdings" pitchFamily="2" charset="2"/>
            </a:endParaRPr>
          </a:p>
          <a:p>
            <a:pPr lvl="1"/>
            <a:r>
              <a:rPr lang="en-US" dirty="0">
                <a:sym typeface="Wingdings" pitchFamily="2" charset="2"/>
              </a:rPr>
              <a:t>Precipitated withdrawal from naloxone</a:t>
            </a:r>
          </a:p>
          <a:p>
            <a:pPr marL="457200" lvl="1" indent="0">
              <a:buNone/>
            </a:pPr>
            <a:endParaRPr lang="en-US" dirty="0">
              <a:sym typeface="Wingdings" pitchFamily="2" charset="2"/>
            </a:endParaRPr>
          </a:p>
          <a:p>
            <a:r>
              <a:rPr lang="en-US" dirty="0">
                <a:sym typeface="Wingdings" pitchFamily="2" charset="2"/>
              </a:rPr>
              <a:t>How do we measure severity of opioid withdrawal?</a:t>
            </a:r>
          </a:p>
          <a:p>
            <a:pPr lvl="1"/>
            <a:r>
              <a:rPr lang="en-US" dirty="0">
                <a:sym typeface="Wingdings" pitchFamily="2" charset="2"/>
              </a:rPr>
              <a:t>Clinical Opioid Withdrawal Scale (COWS)</a:t>
            </a:r>
            <a:endParaRPr lang="en-US" dirty="0"/>
          </a:p>
          <a:p>
            <a:endParaRPr lang="en-US" dirty="0"/>
          </a:p>
        </p:txBody>
      </p:sp>
    </p:spTree>
    <p:extLst>
      <p:ext uri="{BB962C8B-B14F-4D97-AF65-F5344CB8AC3E}">
        <p14:creationId xmlns:p14="http://schemas.microsoft.com/office/powerpoint/2010/main" val="28043227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Clinical Opioid Withdrawal Scale (COWS)</a:t>
            </a:r>
          </a:p>
        </p:txBody>
      </p:sp>
      <p:sp>
        <p:nvSpPr>
          <p:cNvPr id="6" name="Content Placeholder 5"/>
          <p:cNvSpPr>
            <a:spLocks noGrp="1"/>
          </p:cNvSpPr>
          <p:nvPr>
            <p:ph idx="1"/>
          </p:nvPr>
        </p:nvSpPr>
        <p:spPr>
          <a:xfrm>
            <a:off x="838200" y="1515649"/>
            <a:ext cx="4884506" cy="4661314"/>
          </a:xfrm>
        </p:spPr>
        <p:txBody>
          <a:bodyPr>
            <a:normAutofit/>
          </a:bodyPr>
          <a:lstStyle/>
          <a:p>
            <a:r>
              <a:rPr lang="en-US" dirty="0"/>
              <a:t>Degree of withdrawal</a:t>
            </a:r>
          </a:p>
          <a:p>
            <a:pPr lvl="1"/>
            <a:r>
              <a:rPr lang="en-US" dirty="0"/>
              <a:t>&lt;5 = no active w/d</a:t>
            </a:r>
          </a:p>
          <a:p>
            <a:pPr lvl="1"/>
            <a:r>
              <a:rPr lang="en-US" dirty="0"/>
              <a:t>5-12 = mild </a:t>
            </a:r>
          </a:p>
          <a:p>
            <a:pPr lvl="1"/>
            <a:r>
              <a:rPr lang="en-US" dirty="0"/>
              <a:t>13-24 = moderate </a:t>
            </a:r>
          </a:p>
          <a:p>
            <a:pPr lvl="1"/>
            <a:r>
              <a:rPr lang="en-US" dirty="0"/>
              <a:t>25-36 = moderately severe</a:t>
            </a:r>
          </a:p>
          <a:p>
            <a:pPr lvl="1"/>
            <a:r>
              <a:rPr lang="en-US" dirty="0"/>
              <a:t>&gt;36 = severe</a:t>
            </a:r>
          </a:p>
        </p:txBody>
      </p:sp>
      <p:pic>
        <p:nvPicPr>
          <p:cNvPr id="2" name="Picture 1">
            <a:extLst>
              <a:ext uri="{FF2B5EF4-FFF2-40B4-BE49-F238E27FC236}">
                <a16:creationId xmlns:a16="http://schemas.microsoft.com/office/drawing/2014/main" id="{77674C75-FBD1-2247-83F9-D102AAAF5434}"/>
              </a:ext>
            </a:extLst>
          </p:cNvPr>
          <p:cNvPicPr>
            <a:picLocks noChangeAspect="1"/>
          </p:cNvPicPr>
          <p:nvPr/>
        </p:nvPicPr>
        <p:blipFill>
          <a:blip r:embed="rId4"/>
          <a:stretch>
            <a:fillRect/>
          </a:stretch>
        </p:blipFill>
        <p:spPr>
          <a:xfrm>
            <a:off x="5821557" y="1294543"/>
            <a:ext cx="5862047" cy="5347699"/>
          </a:xfrm>
          <a:prstGeom prst="rect">
            <a:avLst/>
          </a:prstGeom>
        </p:spPr>
      </p:pic>
    </p:spTree>
    <p:extLst>
      <p:ext uri="{BB962C8B-B14F-4D97-AF65-F5344CB8AC3E}">
        <p14:creationId xmlns:p14="http://schemas.microsoft.com/office/powerpoint/2010/main" val="15508868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How can we treat opioid withdrawal?</a:t>
            </a:r>
          </a:p>
        </p:txBody>
      </p:sp>
      <p:sp>
        <p:nvSpPr>
          <p:cNvPr id="6" name="Content Placeholder 5"/>
          <p:cNvSpPr>
            <a:spLocks noGrp="1"/>
          </p:cNvSpPr>
          <p:nvPr>
            <p:ph idx="1"/>
          </p:nvPr>
        </p:nvSpPr>
        <p:spPr>
          <a:xfrm>
            <a:off x="838200" y="1515649"/>
            <a:ext cx="10515600" cy="4661314"/>
          </a:xfrm>
        </p:spPr>
        <p:txBody>
          <a:bodyPr>
            <a:normAutofit/>
          </a:bodyPr>
          <a:lstStyle/>
          <a:p>
            <a:r>
              <a:rPr lang="en-US" dirty="0"/>
              <a:t>You can treat each symptom individually</a:t>
            </a:r>
          </a:p>
          <a:p>
            <a:pPr lvl="1"/>
            <a:r>
              <a:rPr lang="en-US" dirty="0"/>
              <a:t>Nausea/vomiting </a:t>
            </a:r>
            <a:r>
              <a:rPr lang="en-US" dirty="0">
                <a:sym typeface="Wingdings" pitchFamily="2" charset="2"/>
              </a:rPr>
              <a:t> ondansetron</a:t>
            </a:r>
          </a:p>
          <a:p>
            <a:pPr lvl="1"/>
            <a:r>
              <a:rPr lang="en-US" dirty="0"/>
              <a:t>Diarrhea </a:t>
            </a:r>
            <a:r>
              <a:rPr lang="en-US" dirty="0">
                <a:sym typeface="Wingdings" pitchFamily="2" charset="2"/>
              </a:rPr>
              <a:t> loperamide</a:t>
            </a:r>
          </a:p>
          <a:p>
            <a:pPr lvl="1"/>
            <a:r>
              <a:rPr lang="en-US" dirty="0">
                <a:sym typeface="Wingdings" pitchFamily="2" charset="2"/>
              </a:rPr>
              <a:t>Piloerection and agitation  clonidine</a:t>
            </a:r>
          </a:p>
          <a:p>
            <a:r>
              <a:rPr lang="en-US" dirty="0">
                <a:sym typeface="Wingdings" pitchFamily="2" charset="2"/>
              </a:rPr>
              <a:t>Use medication assisted therapy</a:t>
            </a:r>
          </a:p>
          <a:p>
            <a:pPr lvl="1"/>
            <a:r>
              <a:rPr lang="en-US" dirty="0">
                <a:sym typeface="Wingdings" pitchFamily="2" charset="2"/>
              </a:rPr>
              <a:t>Methadone = long-acting opioid</a:t>
            </a:r>
          </a:p>
          <a:p>
            <a:pPr lvl="2"/>
            <a:r>
              <a:rPr lang="en-US" dirty="0">
                <a:sym typeface="Wingdings" pitchFamily="2" charset="2"/>
              </a:rPr>
              <a:t>Stimulates the mu receptor  treating the withdrawal</a:t>
            </a:r>
          </a:p>
          <a:p>
            <a:pPr lvl="2"/>
            <a:r>
              <a:rPr lang="en-US" dirty="0">
                <a:sym typeface="Wingdings" pitchFamily="2" charset="2"/>
              </a:rPr>
              <a:t>Does not get people very high  can have a functional life</a:t>
            </a:r>
          </a:p>
          <a:p>
            <a:pPr lvl="2"/>
            <a:r>
              <a:rPr lang="en-US" dirty="0">
                <a:sym typeface="Wingdings" pitchFamily="2" charset="2"/>
              </a:rPr>
              <a:t>Possible to overdose/abuse</a:t>
            </a:r>
          </a:p>
          <a:p>
            <a:pPr lvl="1"/>
            <a:r>
              <a:rPr lang="en-US" dirty="0">
                <a:sym typeface="Wingdings" pitchFamily="2" charset="2"/>
              </a:rPr>
              <a:t>Buprenorphine (Suboxone)</a:t>
            </a:r>
            <a:endParaRPr lang="en-US" dirty="0"/>
          </a:p>
        </p:txBody>
      </p:sp>
    </p:spTree>
    <p:extLst>
      <p:ext uri="{BB962C8B-B14F-4D97-AF65-F5344CB8AC3E}">
        <p14:creationId xmlns:p14="http://schemas.microsoft.com/office/powerpoint/2010/main" val="41441231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a:xfrm>
            <a:off x="749300" y="-161210"/>
            <a:ext cx="10515600" cy="1325563"/>
          </a:xfrm>
        </p:spPr>
        <p:txBody>
          <a:bodyPr/>
          <a:lstStyle/>
          <a:p>
            <a:r>
              <a:rPr lang="en-US" dirty="0"/>
              <a:t>Buprenorphine</a:t>
            </a:r>
          </a:p>
        </p:txBody>
      </p:sp>
      <p:sp>
        <p:nvSpPr>
          <p:cNvPr id="6" name="Content Placeholder 5"/>
          <p:cNvSpPr>
            <a:spLocks noGrp="1"/>
          </p:cNvSpPr>
          <p:nvPr>
            <p:ph idx="1"/>
          </p:nvPr>
        </p:nvSpPr>
        <p:spPr>
          <a:xfrm>
            <a:off x="298450" y="838569"/>
            <a:ext cx="10515600" cy="4661314"/>
          </a:xfrm>
        </p:spPr>
        <p:txBody>
          <a:bodyPr>
            <a:normAutofit/>
          </a:bodyPr>
          <a:lstStyle/>
          <a:p>
            <a:r>
              <a:rPr lang="en-US" dirty="0"/>
              <a:t>Brand for combo with naloxone: suboxone</a:t>
            </a:r>
          </a:p>
          <a:p>
            <a:r>
              <a:rPr lang="en-US" dirty="0"/>
              <a:t>MOA: partial agonist to opioid receptor with VERY strong affinity</a:t>
            </a:r>
          </a:p>
          <a:p>
            <a:r>
              <a:rPr lang="en-US" dirty="0"/>
              <a:t>Benefits</a:t>
            </a:r>
          </a:p>
          <a:p>
            <a:pPr lvl="1"/>
            <a:r>
              <a:rPr lang="en-US" dirty="0"/>
              <a:t>Treats opioid withdrawal</a:t>
            </a:r>
          </a:p>
          <a:p>
            <a:pPr lvl="1"/>
            <a:r>
              <a:rPr lang="en-US" dirty="0"/>
              <a:t>Decreases cravings</a:t>
            </a:r>
          </a:p>
          <a:p>
            <a:pPr lvl="1"/>
            <a:r>
              <a:rPr lang="en-US" dirty="0"/>
              <a:t>Prevents opioid overdose</a:t>
            </a:r>
          </a:p>
          <a:p>
            <a:endParaRPr lang="en-US" dirty="0"/>
          </a:p>
          <a:p>
            <a:pPr marL="0" indent="0">
              <a:buNone/>
            </a:pPr>
            <a:endParaRPr lang="en-US" dirty="0"/>
          </a:p>
        </p:txBody>
      </p:sp>
      <p:pic>
        <p:nvPicPr>
          <p:cNvPr id="1026" name="Picture 2" descr="Buprenorphine for Opioid Use Disorder: Mechanism of Action -  Psychopharmacology Institute">
            <a:extLst>
              <a:ext uri="{FF2B5EF4-FFF2-40B4-BE49-F238E27FC236}">
                <a16:creationId xmlns:a16="http://schemas.microsoft.com/office/drawing/2014/main" id="{B106C517-1189-D213-69DF-587F37E8E3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13350" y="2894248"/>
            <a:ext cx="6883400" cy="387437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Buprenorphine for Opioid Use Disorder: Mechanism of Action -  Psychopharmacology Institute">
            <a:extLst>
              <a:ext uri="{FF2B5EF4-FFF2-40B4-BE49-F238E27FC236}">
                <a16:creationId xmlns:a16="http://schemas.microsoft.com/office/drawing/2014/main" id="{93AEF5EA-7790-DAFF-4897-86F25BBF780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3266" y="3631539"/>
            <a:ext cx="4414768" cy="24848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54644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How is buprenorphine used in OUD?</a:t>
            </a:r>
          </a:p>
        </p:txBody>
      </p:sp>
      <p:sp>
        <p:nvSpPr>
          <p:cNvPr id="6" name="Content Placeholder 5"/>
          <p:cNvSpPr>
            <a:spLocks noGrp="1"/>
          </p:cNvSpPr>
          <p:nvPr>
            <p:ph idx="1"/>
          </p:nvPr>
        </p:nvSpPr>
        <p:spPr>
          <a:xfrm>
            <a:off x="838200" y="1515649"/>
            <a:ext cx="10515600" cy="4661314"/>
          </a:xfrm>
        </p:spPr>
        <p:txBody>
          <a:bodyPr>
            <a:normAutofit/>
          </a:bodyPr>
          <a:lstStyle/>
          <a:p>
            <a:r>
              <a:rPr lang="en-US" dirty="0"/>
              <a:t>Treats opioid withdrawal</a:t>
            </a:r>
          </a:p>
          <a:p>
            <a:pPr lvl="1"/>
            <a:r>
              <a:rPr lang="en-US" dirty="0"/>
              <a:t>Patients often use opioids to prevent withdrawal</a:t>
            </a:r>
          </a:p>
          <a:p>
            <a:pPr lvl="1"/>
            <a:r>
              <a:rPr lang="en-US" dirty="0"/>
              <a:t>By treating withdrawal </a:t>
            </a:r>
            <a:r>
              <a:rPr lang="en-US" dirty="0">
                <a:sym typeface="Wingdings" pitchFamily="2" charset="2"/>
              </a:rPr>
              <a:t> patients have less of a reason to continue to use opioids</a:t>
            </a:r>
          </a:p>
          <a:p>
            <a:pPr lvl="1"/>
            <a:r>
              <a:rPr lang="en-US" dirty="0">
                <a:sym typeface="Wingdings" pitchFamily="2" charset="2"/>
              </a:rPr>
              <a:t>Withdrawal makes patients feel like they are dying  buprenorphine directly treats withdrawal to reduce suffering</a:t>
            </a:r>
            <a:endParaRPr lang="en-US" dirty="0"/>
          </a:p>
          <a:p>
            <a:r>
              <a:rPr lang="en-US" dirty="0"/>
              <a:t>Decreases cravings</a:t>
            </a:r>
          </a:p>
          <a:p>
            <a:pPr lvl="1"/>
            <a:r>
              <a:rPr lang="en-US" dirty="0"/>
              <a:t>Less cravings leads to less of a chance that the patient relapses</a:t>
            </a:r>
          </a:p>
        </p:txBody>
      </p:sp>
    </p:spTree>
    <p:extLst>
      <p:ext uri="{BB962C8B-B14F-4D97-AF65-F5344CB8AC3E}">
        <p14:creationId xmlns:p14="http://schemas.microsoft.com/office/powerpoint/2010/main" val="6872591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How is buprenorphine used in OUD?</a:t>
            </a:r>
          </a:p>
        </p:txBody>
      </p:sp>
      <p:sp>
        <p:nvSpPr>
          <p:cNvPr id="6" name="Content Placeholder 5"/>
          <p:cNvSpPr>
            <a:spLocks noGrp="1"/>
          </p:cNvSpPr>
          <p:nvPr>
            <p:ph idx="1"/>
          </p:nvPr>
        </p:nvSpPr>
        <p:spPr>
          <a:xfrm>
            <a:off x="838200" y="1515649"/>
            <a:ext cx="10515600" cy="4661314"/>
          </a:xfrm>
        </p:spPr>
        <p:txBody>
          <a:bodyPr>
            <a:normAutofit/>
          </a:bodyPr>
          <a:lstStyle/>
          <a:p>
            <a:r>
              <a:rPr lang="en-US" dirty="0"/>
              <a:t>Prevents opioid overdose</a:t>
            </a:r>
          </a:p>
          <a:p>
            <a:pPr lvl="1"/>
            <a:r>
              <a:rPr lang="en-US" dirty="0"/>
              <a:t>Given buprenorphine binds to the mu receptor more strongly that most opioids, if a patient on buprenorphine relapses </a:t>
            </a:r>
            <a:r>
              <a:rPr lang="en-US" dirty="0">
                <a:sym typeface="Wingdings" pitchFamily="2" charset="2"/>
              </a:rPr>
              <a:t> opioid they take cannot exert its effect since buprenorphine is already bound  unlikely to OD</a:t>
            </a:r>
          </a:p>
          <a:p>
            <a:pPr lvl="1"/>
            <a:r>
              <a:rPr lang="en-US" dirty="0">
                <a:sym typeface="Wingdings" pitchFamily="2" charset="2"/>
              </a:rPr>
              <a:t>Highest risk time for OD is during a relapse</a:t>
            </a:r>
          </a:p>
          <a:p>
            <a:pPr lvl="2"/>
            <a:r>
              <a:rPr lang="en-US" dirty="0">
                <a:sym typeface="Wingdings" pitchFamily="2" charset="2"/>
              </a:rPr>
              <a:t>Patient no longer has same tolerance as before  accidently overdose since might take similar dose to before</a:t>
            </a:r>
          </a:p>
          <a:p>
            <a:pPr lvl="2"/>
            <a:r>
              <a:rPr lang="en-US" dirty="0">
                <a:sym typeface="Wingdings" pitchFamily="2" charset="2"/>
              </a:rPr>
              <a:t>Regular buprenorphine use specifically works to prevent this type of overdose</a:t>
            </a:r>
            <a:endParaRPr lang="en-US" dirty="0"/>
          </a:p>
          <a:p>
            <a:endParaRPr lang="en-US" dirty="0"/>
          </a:p>
        </p:txBody>
      </p:sp>
      <p:pic>
        <p:nvPicPr>
          <p:cNvPr id="2" name="Picture 4" descr="Buprenorphine for Opioid Use Disorder: Mechanism of Action -  Psychopharmacology Institute">
            <a:extLst>
              <a:ext uri="{FF2B5EF4-FFF2-40B4-BE49-F238E27FC236}">
                <a16:creationId xmlns:a16="http://schemas.microsoft.com/office/drawing/2014/main" id="{B55AE93A-895B-BFD5-8BA6-2E958B01DC2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33266" y="4373116"/>
            <a:ext cx="4414768" cy="24848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99573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How is buprenorphine given?</a:t>
            </a:r>
          </a:p>
        </p:txBody>
      </p:sp>
      <p:sp>
        <p:nvSpPr>
          <p:cNvPr id="6" name="Content Placeholder 5"/>
          <p:cNvSpPr>
            <a:spLocks noGrp="1"/>
          </p:cNvSpPr>
          <p:nvPr>
            <p:ph idx="1"/>
          </p:nvPr>
        </p:nvSpPr>
        <p:spPr>
          <a:xfrm>
            <a:off x="838200" y="1515649"/>
            <a:ext cx="10515600" cy="4661314"/>
          </a:xfrm>
        </p:spPr>
        <p:txBody>
          <a:bodyPr>
            <a:normAutofit/>
          </a:bodyPr>
          <a:lstStyle/>
          <a:p>
            <a:r>
              <a:rPr lang="en-US" dirty="0"/>
              <a:t>Dissolvable oral medication that is given once or twice a day</a:t>
            </a:r>
          </a:p>
          <a:p>
            <a:pPr lvl="1"/>
            <a:r>
              <a:rPr lang="en-US" dirty="0"/>
              <a:t>Dissolvable film or dissolvable tablet</a:t>
            </a:r>
          </a:p>
          <a:p>
            <a:r>
              <a:rPr lang="en-US" dirty="0"/>
              <a:t>Why does Suboxone have naloxone in it?</a:t>
            </a:r>
          </a:p>
          <a:p>
            <a:pPr lvl="1"/>
            <a:r>
              <a:rPr lang="en-US" dirty="0"/>
              <a:t>Naloxone has very low oral bioavailability </a:t>
            </a:r>
            <a:r>
              <a:rPr lang="en-US" dirty="0">
                <a:sym typeface="Wingdings" pitchFamily="2" charset="2"/>
              </a:rPr>
              <a:t> if taken oral, very little is absorbed into blood stream</a:t>
            </a:r>
          </a:p>
          <a:p>
            <a:pPr lvl="1"/>
            <a:r>
              <a:rPr lang="en-US" dirty="0">
                <a:sym typeface="Wingdings" pitchFamily="2" charset="2"/>
              </a:rPr>
              <a:t>If a patient takes Suboxone (combined buprenorphine &amp; naloxone), naloxone does very little, and buprenorphine exerts its intended effect.</a:t>
            </a:r>
          </a:p>
          <a:p>
            <a:pPr lvl="1"/>
            <a:r>
              <a:rPr lang="en-US" dirty="0">
                <a:sym typeface="Wingdings" pitchFamily="2" charset="2"/>
              </a:rPr>
              <a:t>Suboxone can be melted and injected to induce a euphoric effect</a:t>
            </a:r>
          </a:p>
          <a:p>
            <a:pPr lvl="1"/>
            <a:r>
              <a:rPr lang="en-US" dirty="0">
                <a:sym typeface="Wingdings" pitchFamily="2" charset="2"/>
              </a:rPr>
              <a:t>If a patient tries this with Suboxone, the naloxone is then being injected meaning it will exert its effect and prevent both the euphoria from the buprenorphine and overdose if enough is injected.</a:t>
            </a:r>
            <a:endParaRPr lang="en-US" dirty="0"/>
          </a:p>
        </p:txBody>
      </p:sp>
    </p:spTree>
    <p:extLst>
      <p:ext uri="{BB962C8B-B14F-4D97-AF65-F5344CB8AC3E}">
        <p14:creationId xmlns:p14="http://schemas.microsoft.com/office/powerpoint/2010/main" val="12659583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Buprenorphine administration</a:t>
            </a:r>
          </a:p>
        </p:txBody>
      </p:sp>
      <p:sp>
        <p:nvSpPr>
          <p:cNvPr id="6" name="Content Placeholder 5"/>
          <p:cNvSpPr>
            <a:spLocks noGrp="1"/>
          </p:cNvSpPr>
          <p:nvPr>
            <p:ph idx="1"/>
          </p:nvPr>
        </p:nvSpPr>
        <p:spPr>
          <a:xfrm>
            <a:off x="838200" y="1515649"/>
            <a:ext cx="10515600" cy="4661314"/>
          </a:xfrm>
        </p:spPr>
        <p:txBody>
          <a:bodyPr>
            <a:normAutofit lnSpcReduction="10000"/>
          </a:bodyPr>
          <a:lstStyle/>
          <a:p>
            <a:r>
              <a:rPr lang="en-US" dirty="0"/>
              <a:t>Historically, patients needed to go to the hospital or an addiction clinic to be started on buprenorphine.</a:t>
            </a:r>
          </a:p>
          <a:p>
            <a:r>
              <a:rPr lang="en-US" dirty="0"/>
              <a:t>Requiring going to a formal healthcare center has limitations</a:t>
            </a:r>
          </a:p>
          <a:p>
            <a:pPr lvl="1"/>
            <a:r>
              <a:rPr lang="en-US" dirty="0"/>
              <a:t>Not all patients who would benefit wanted transport by EMS</a:t>
            </a:r>
          </a:p>
          <a:p>
            <a:pPr lvl="1"/>
            <a:r>
              <a:rPr lang="en-US" dirty="0"/>
              <a:t>Not all patients are able to self transport if they want to go later</a:t>
            </a:r>
          </a:p>
          <a:p>
            <a:pPr lvl="1"/>
            <a:r>
              <a:rPr lang="en-US" dirty="0"/>
              <a:t>Result: missed opportunities to connect OUD patients with care</a:t>
            </a:r>
          </a:p>
          <a:p>
            <a:r>
              <a:rPr lang="en-US" dirty="0"/>
              <a:t>Use of buprenorphine has been demonstrated to decrease opioid related deaths.</a:t>
            </a:r>
          </a:p>
          <a:p>
            <a:pPr lvl="1"/>
            <a:r>
              <a:rPr lang="en-US" dirty="0"/>
              <a:t>Increasing access to buprenorphine </a:t>
            </a:r>
            <a:r>
              <a:rPr lang="en-US" dirty="0">
                <a:sym typeface="Wingdings" pitchFamily="2" charset="2"/>
              </a:rPr>
              <a:t> </a:t>
            </a:r>
            <a:r>
              <a:rPr lang="en-US">
                <a:sym typeface="Wingdings" pitchFamily="2" charset="2"/>
              </a:rPr>
              <a:t>save lives</a:t>
            </a:r>
            <a:endParaRPr lang="en-US" dirty="0"/>
          </a:p>
          <a:p>
            <a:endParaRPr lang="en-US" dirty="0"/>
          </a:p>
          <a:p>
            <a:r>
              <a:rPr lang="en-US" dirty="0"/>
              <a:t>EMS is perfectly positioned to meet this need!</a:t>
            </a:r>
          </a:p>
        </p:txBody>
      </p:sp>
    </p:spTree>
    <p:extLst>
      <p:ext uri="{BB962C8B-B14F-4D97-AF65-F5344CB8AC3E}">
        <p14:creationId xmlns:p14="http://schemas.microsoft.com/office/powerpoint/2010/main" val="2779099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D7568B-A18E-C7E3-DAE1-A6AD71BC7F04}"/>
              </a:ext>
            </a:extLst>
          </p:cNvPr>
          <p:cNvSpPr>
            <a:spLocks noGrp="1"/>
          </p:cNvSpPr>
          <p:nvPr>
            <p:ph type="title"/>
          </p:nvPr>
        </p:nvSpPr>
        <p:spPr>
          <a:xfrm>
            <a:off x="686834" y="1153572"/>
            <a:ext cx="3200400" cy="4461163"/>
          </a:xfrm>
        </p:spPr>
        <p:txBody>
          <a:bodyPr>
            <a:normAutofit/>
          </a:bodyPr>
          <a:lstStyle/>
          <a:p>
            <a:r>
              <a:rPr lang="en-US">
                <a:solidFill>
                  <a:srgbClr val="FFFFFF"/>
                </a:solidFill>
              </a:rPr>
              <a:t>Objectives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3CAC194-BC21-F200-07D3-548D836B2504}"/>
              </a:ext>
            </a:extLst>
          </p:cNvPr>
          <p:cNvSpPr>
            <a:spLocks noGrp="1"/>
          </p:cNvSpPr>
          <p:nvPr>
            <p:ph idx="1"/>
          </p:nvPr>
        </p:nvSpPr>
        <p:spPr>
          <a:xfrm>
            <a:off x="4447308" y="591344"/>
            <a:ext cx="6906491" cy="5585619"/>
          </a:xfrm>
        </p:spPr>
        <p:txBody>
          <a:bodyPr anchor="ctr">
            <a:normAutofit/>
          </a:bodyPr>
          <a:lstStyle/>
          <a:p>
            <a:r>
              <a:rPr lang="en-US" dirty="0"/>
              <a:t>Trained on pathophysiology of opioid abuse</a:t>
            </a:r>
          </a:p>
          <a:p>
            <a:r>
              <a:rPr lang="en-US" dirty="0"/>
              <a:t>Reduce stigma around substance use disorder</a:t>
            </a:r>
          </a:p>
          <a:p>
            <a:r>
              <a:rPr lang="en-US" dirty="0"/>
              <a:t>Understand the new opioid withdrawal protocol</a:t>
            </a:r>
          </a:p>
          <a:p>
            <a:r>
              <a:rPr lang="en-US" dirty="0"/>
              <a:t>Successfully apply the COWS score</a:t>
            </a:r>
          </a:p>
          <a:p>
            <a:r>
              <a:rPr lang="en-US" dirty="0"/>
              <a:t>Make appropriate referrals to outpatient treatment</a:t>
            </a:r>
          </a:p>
        </p:txBody>
      </p:sp>
    </p:spTree>
    <p:extLst>
      <p:ext uri="{BB962C8B-B14F-4D97-AF65-F5344CB8AC3E}">
        <p14:creationId xmlns:p14="http://schemas.microsoft.com/office/powerpoint/2010/main" val="22424385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Why should EMS care?</a:t>
            </a:r>
          </a:p>
        </p:txBody>
      </p:sp>
      <p:sp>
        <p:nvSpPr>
          <p:cNvPr id="6" name="Content Placeholder 5"/>
          <p:cNvSpPr>
            <a:spLocks noGrp="1"/>
          </p:cNvSpPr>
          <p:nvPr>
            <p:ph idx="1"/>
          </p:nvPr>
        </p:nvSpPr>
        <p:spPr>
          <a:xfrm>
            <a:off x="838200" y="1515649"/>
            <a:ext cx="10515600" cy="4661314"/>
          </a:xfrm>
        </p:spPr>
        <p:txBody>
          <a:bodyPr>
            <a:normAutofit/>
          </a:bodyPr>
          <a:lstStyle/>
          <a:p>
            <a:r>
              <a:rPr lang="en-US" b="1" u="sng" dirty="0">
                <a:solidFill>
                  <a:srgbClr val="FF0000"/>
                </a:solidFill>
              </a:rPr>
              <a:t>Patients who OD have a 10% 1-year mortality</a:t>
            </a:r>
          </a:p>
          <a:p>
            <a:pPr lvl="1"/>
            <a:r>
              <a:rPr lang="en-US" dirty="0"/>
              <a:t>1 in 10 patients you revive from opioid OD will be dead within 1 year</a:t>
            </a:r>
          </a:p>
          <a:p>
            <a:pPr lvl="1"/>
            <a:r>
              <a:rPr lang="en-US" dirty="0">
                <a:sym typeface="Wingdings" pitchFamily="2" charset="2"/>
              </a:rPr>
              <a:t>L</a:t>
            </a:r>
            <a:r>
              <a:rPr lang="en-US" dirty="0"/>
              <a:t>ikely highest mortality of any patient who regularly refuses transport</a:t>
            </a:r>
          </a:p>
          <a:p>
            <a:r>
              <a:rPr lang="en-US" dirty="0"/>
              <a:t>EMS responders might be the only medical professionals who interact with these patients</a:t>
            </a:r>
          </a:p>
          <a:p>
            <a:pPr lvl="1"/>
            <a:r>
              <a:rPr lang="en-US" dirty="0"/>
              <a:t>These patients frequently refuse care </a:t>
            </a:r>
            <a:r>
              <a:rPr lang="en-US" dirty="0">
                <a:sym typeface="Wingdings" pitchFamily="2" charset="2"/>
              </a:rPr>
              <a:t> some never interact with emergency department</a:t>
            </a:r>
          </a:p>
          <a:p>
            <a:pPr lvl="1"/>
            <a:r>
              <a:rPr lang="en-US" dirty="0">
                <a:sym typeface="Wingdings" pitchFamily="2" charset="2"/>
              </a:rPr>
              <a:t>These patients rarely see primary care doctors </a:t>
            </a:r>
          </a:p>
          <a:p>
            <a:r>
              <a:rPr lang="en-US" dirty="0">
                <a:sym typeface="Wingdings" pitchFamily="2" charset="2"/>
              </a:rPr>
              <a:t>Your encounter with this patient might be healthcare’s only chance to help</a:t>
            </a:r>
          </a:p>
          <a:p>
            <a:pPr lvl="1"/>
            <a:r>
              <a:rPr lang="en-US" dirty="0"/>
              <a:t>If OD once, very likely to OD in near future</a:t>
            </a:r>
          </a:p>
        </p:txBody>
      </p:sp>
    </p:spTree>
    <p:extLst>
      <p:ext uri="{BB962C8B-B14F-4D97-AF65-F5344CB8AC3E}">
        <p14:creationId xmlns:p14="http://schemas.microsoft.com/office/powerpoint/2010/main" val="39839033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686834" y="1153572"/>
            <a:ext cx="3200400" cy="4461163"/>
          </a:xfrm>
        </p:spPr>
        <p:txBody>
          <a:bodyPr>
            <a:normAutofit/>
          </a:bodyPr>
          <a:lstStyle/>
          <a:p>
            <a:r>
              <a:rPr lang="en-US" sz="3700">
                <a:solidFill>
                  <a:srgbClr val="FFFFFF"/>
                </a:solidFill>
              </a:rPr>
              <a:t>EMS Administration of buprenorphine</a:t>
            </a:r>
          </a:p>
        </p:txBody>
      </p:sp>
      <p:sp>
        <p:nvSpPr>
          <p:cNvPr id="15"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Content Placeholder 5"/>
          <p:cNvSpPr>
            <a:spLocks noGrp="1"/>
          </p:cNvSpPr>
          <p:nvPr>
            <p:ph idx="1"/>
          </p:nvPr>
        </p:nvSpPr>
        <p:spPr>
          <a:xfrm>
            <a:off x="4447308" y="591344"/>
            <a:ext cx="6906491" cy="5585619"/>
          </a:xfrm>
        </p:spPr>
        <p:txBody>
          <a:bodyPr anchor="ctr">
            <a:normAutofit/>
          </a:bodyPr>
          <a:lstStyle/>
          <a:p>
            <a:r>
              <a:rPr lang="en-US" dirty="0"/>
              <a:t>History</a:t>
            </a:r>
          </a:p>
          <a:p>
            <a:pPr lvl="1"/>
            <a:r>
              <a:rPr lang="en-US" dirty="0"/>
              <a:t>Cooper EMS in Camden NJ creates and rolls out a protocol for EMS responders to administer buprenorphine in the field (2019)</a:t>
            </a:r>
          </a:p>
          <a:p>
            <a:pPr lvl="1"/>
            <a:r>
              <a:rPr lang="en-US" dirty="0"/>
              <a:t>Our program is based on the State of California BRIDGE program.</a:t>
            </a:r>
          </a:p>
          <a:p>
            <a:r>
              <a:rPr lang="en-US" dirty="0"/>
              <a:t>Other protocols have required online medical control orders for giving buprenorphine .</a:t>
            </a:r>
          </a:p>
          <a:p>
            <a:pPr lvl="1"/>
            <a:r>
              <a:rPr lang="en-US" dirty="0"/>
              <a:t>Our protocol will allow you to administer </a:t>
            </a:r>
            <a:r>
              <a:rPr lang="en-US" u="sng" dirty="0"/>
              <a:t>WITHOUT</a:t>
            </a:r>
            <a:r>
              <a:rPr lang="en-US" dirty="0"/>
              <a:t> an online medical control order</a:t>
            </a:r>
          </a:p>
        </p:txBody>
      </p:sp>
    </p:spTree>
    <p:extLst>
      <p:ext uri="{BB962C8B-B14F-4D97-AF65-F5344CB8AC3E}">
        <p14:creationId xmlns:p14="http://schemas.microsoft.com/office/powerpoint/2010/main" val="3179482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Our protocol</a:t>
            </a:r>
          </a:p>
        </p:txBody>
      </p:sp>
      <p:sp>
        <p:nvSpPr>
          <p:cNvPr id="6" name="Content Placeholder 5"/>
          <p:cNvSpPr>
            <a:spLocks noGrp="1"/>
          </p:cNvSpPr>
          <p:nvPr>
            <p:ph idx="1"/>
          </p:nvPr>
        </p:nvSpPr>
        <p:spPr>
          <a:xfrm>
            <a:off x="838200" y="1515649"/>
            <a:ext cx="5953018" cy="4661314"/>
          </a:xfrm>
        </p:spPr>
        <p:txBody>
          <a:bodyPr>
            <a:normAutofit/>
          </a:bodyPr>
          <a:lstStyle/>
          <a:p>
            <a:r>
              <a:rPr lang="en-US" u="sng" dirty="0"/>
              <a:t>Advanced EMT’s/Paramedics</a:t>
            </a:r>
            <a:r>
              <a:rPr lang="en-US" dirty="0"/>
              <a:t> only </a:t>
            </a:r>
          </a:p>
          <a:p>
            <a:pPr lvl="1"/>
            <a:r>
              <a:rPr lang="en-US" dirty="0"/>
              <a:t>Not in scope of practice for EMT’s.</a:t>
            </a:r>
          </a:p>
        </p:txBody>
      </p:sp>
      <p:pic>
        <p:nvPicPr>
          <p:cNvPr id="5" name="Picture 4" descr="A diagram of a computer program&#10;&#10;AI-generated content may be incorrect.">
            <a:extLst>
              <a:ext uri="{FF2B5EF4-FFF2-40B4-BE49-F238E27FC236}">
                <a16:creationId xmlns:a16="http://schemas.microsoft.com/office/drawing/2014/main" id="{EF9BA320-328B-4518-FD9E-C44CA3C1F7CC}"/>
              </a:ext>
            </a:extLst>
          </p:cNvPr>
          <p:cNvPicPr>
            <a:picLocks noChangeAspect="1"/>
          </p:cNvPicPr>
          <p:nvPr/>
        </p:nvPicPr>
        <p:blipFill>
          <a:blip r:embed="rId3"/>
          <a:stretch>
            <a:fillRect/>
          </a:stretch>
        </p:blipFill>
        <p:spPr>
          <a:xfrm>
            <a:off x="7154157" y="-37211"/>
            <a:ext cx="3836703" cy="6858000"/>
          </a:xfrm>
          <a:prstGeom prst="rect">
            <a:avLst/>
          </a:prstGeom>
        </p:spPr>
      </p:pic>
    </p:spTree>
    <p:extLst>
      <p:ext uri="{BB962C8B-B14F-4D97-AF65-F5344CB8AC3E}">
        <p14:creationId xmlns:p14="http://schemas.microsoft.com/office/powerpoint/2010/main" val="34196648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DCB5928-DC7D-4612-9922-441966E156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Freeform: Shape 12">
            <a:extLst>
              <a:ext uri="{FF2B5EF4-FFF2-40B4-BE49-F238E27FC236}">
                <a16:creationId xmlns:a16="http://schemas.microsoft.com/office/drawing/2014/main" id="{682C1161-1736-45EC-99B7-33F3CAE9D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rgbClr val="E6E6E6"/>
            </a:solidFill>
          </a:ln>
          <a:effectLst>
            <a:outerShdw blurRad="762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5" name="Freeform: Shape 14">
            <a:extLst>
              <a:ext uri="{FF2B5EF4-FFF2-40B4-BE49-F238E27FC236}">
                <a16:creationId xmlns:a16="http://schemas.microsoft.com/office/drawing/2014/main" id="{84D4DDB8-B68F-45B0-9F62-C4279996F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p:cNvSpPr>
            <a:spLocks noGrp="1"/>
          </p:cNvSpPr>
          <p:nvPr>
            <p:ph type="title"/>
          </p:nvPr>
        </p:nvSpPr>
        <p:spPr>
          <a:xfrm>
            <a:off x="477981" y="1122363"/>
            <a:ext cx="4023360" cy="3204134"/>
          </a:xfrm>
        </p:spPr>
        <p:txBody>
          <a:bodyPr vert="horz" lIns="91440" tIns="45720" rIns="91440" bIns="45720" rtlCol="0" anchor="b">
            <a:normAutofit/>
          </a:bodyPr>
          <a:lstStyle/>
          <a:p>
            <a:r>
              <a:rPr lang="en-US" sz="4800" kern="1200">
                <a:solidFill>
                  <a:schemeClr val="tx1"/>
                </a:solidFill>
                <a:latin typeface="+mj-lt"/>
                <a:ea typeface="+mj-ea"/>
                <a:cs typeface="+mj-cs"/>
              </a:rPr>
              <a:t>Inclusion Criteria</a:t>
            </a:r>
          </a:p>
        </p:txBody>
      </p:sp>
      <p:sp>
        <p:nvSpPr>
          <p:cNvPr id="6" name="Content Placeholder 5"/>
          <p:cNvSpPr>
            <a:spLocks noGrp="1"/>
          </p:cNvSpPr>
          <p:nvPr>
            <p:ph idx="1"/>
          </p:nvPr>
        </p:nvSpPr>
        <p:spPr>
          <a:xfrm>
            <a:off x="477981" y="4872922"/>
            <a:ext cx="3933306" cy="1208141"/>
          </a:xfrm>
        </p:spPr>
        <p:txBody>
          <a:bodyPr vert="horz" lIns="91440" tIns="45720" rIns="91440" bIns="45720" rtlCol="0">
            <a:normAutofit/>
          </a:bodyPr>
          <a:lstStyle/>
          <a:p>
            <a:pPr marL="0" indent="0">
              <a:buNone/>
            </a:pPr>
            <a:r>
              <a:rPr lang="en-US" sz="2000" kern="1200">
                <a:solidFill>
                  <a:schemeClr val="tx1"/>
                </a:solidFill>
                <a:latin typeface="+mn-lt"/>
                <a:ea typeface="+mn-ea"/>
                <a:cs typeface="+mn-cs"/>
              </a:rPr>
              <a:t>Patient has </a:t>
            </a:r>
            <a:r>
              <a:rPr lang="en-US" sz="2000" b="0" i="0" kern="1200">
                <a:solidFill>
                  <a:schemeClr val="tx1"/>
                </a:solidFill>
                <a:effectLst/>
                <a:highlight>
                  <a:srgbClr val="FFFFFF"/>
                </a:highlight>
                <a:latin typeface="+mn-lt"/>
                <a:ea typeface="+mn-ea"/>
                <a:cs typeface="+mn-cs"/>
              </a:rPr>
              <a:t>≥2 objective signs</a:t>
            </a:r>
            <a:endParaRPr lang="en-US" sz="2000" kern="1200">
              <a:solidFill>
                <a:schemeClr val="tx1"/>
              </a:solidFill>
              <a:latin typeface="+mn-lt"/>
              <a:ea typeface="+mn-ea"/>
              <a:cs typeface="+mn-cs"/>
            </a:endParaRPr>
          </a:p>
        </p:txBody>
      </p:sp>
      <p:sp>
        <p:nvSpPr>
          <p:cNvPr id="17" name="Rectangle 16">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9" name="Rectangle 18">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590680A1-1837-0CD6-20E0-864376E9FBD0}"/>
              </a:ext>
            </a:extLst>
          </p:cNvPr>
          <p:cNvPicPr>
            <a:picLocks noChangeAspect="1"/>
          </p:cNvPicPr>
          <p:nvPr/>
        </p:nvPicPr>
        <p:blipFill>
          <a:blip r:embed="rId3"/>
          <a:stretch>
            <a:fillRect/>
          </a:stretch>
        </p:blipFill>
        <p:spPr>
          <a:xfrm>
            <a:off x="5742840" y="625684"/>
            <a:ext cx="5751867" cy="5455380"/>
          </a:xfrm>
          <a:prstGeom prst="rect">
            <a:avLst/>
          </a:prstGeom>
        </p:spPr>
      </p:pic>
    </p:spTree>
    <p:extLst>
      <p:ext uri="{BB962C8B-B14F-4D97-AF65-F5344CB8AC3E}">
        <p14:creationId xmlns:p14="http://schemas.microsoft.com/office/powerpoint/2010/main" val="8805449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1A1C5D3-C053-4EE9-BE1A-419B6E27CC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A3473CF9-37EB-43E7-89EF-D2D1C53D1D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03615" y="221673"/>
            <a:ext cx="8384770" cy="1332634"/>
          </a:xfrm>
          <a:prstGeom prst="rect">
            <a:avLst/>
          </a:prstGeom>
          <a:ln w="12700">
            <a:solidFill>
              <a:srgbClr val="E1E1E1"/>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FF99613-2D77-1CD5-BA98-5234C39664C7}"/>
              </a:ext>
            </a:extLst>
          </p:cNvPr>
          <p:cNvSpPr>
            <a:spLocks noGrp="1"/>
          </p:cNvSpPr>
          <p:nvPr>
            <p:ph type="title"/>
          </p:nvPr>
        </p:nvSpPr>
        <p:spPr>
          <a:xfrm>
            <a:off x="2103121" y="310343"/>
            <a:ext cx="7985759" cy="868823"/>
          </a:xfrm>
        </p:spPr>
        <p:txBody>
          <a:bodyPr vert="horz" lIns="91440" tIns="45720" rIns="91440" bIns="45720" rtlCol="0" anchor="ctr">
            <a:normAutofit/>
          </a:bodyPr>
          <a:lstStyle/>
          <a:p>
            <a:pPr algn="ctr"/>
            <a:r>
              <a:rPr lang="en-US" sz="4000" kern="1200">
                <a:solidFill>
                  <a:schemeClr val="tx1"/>
                </a:solidFill>
                <a:latin typeface="+mj-lt"/>
                <a:ea typeface="+mj-ea"/>
                <a:cs typeface="+mj-cs"/>
              </a:rPr>
              <a:t>Exclusion Criteria</a:t>
            </a:r>
          </a:p>
        </p:txBody>
      </p:sp>
      <p:sp>
        <p:nvSpPr>
          <p:cNvPr id="13" name="Rectangle: Rounded Corners 12">
            <a:extLst>
              <a:ext uri="{FF2B5EF4-FFF2-40B4-BE49-F238E27FC236}">
                <a16:creationId xmlns:a16="http://schemas.microsoft.com/office/drawing/2014/main" id="{586B4EF9-43BA-4655-A6FF-1D8E21574C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83110" y="1211407"/>
            <a:ext cx="7225780"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4" name="Content Placeholder 3">
            <a:extLst>
              <a:ext uri="{FF2B5EF4-FFF2-40B4-BE49-F238E27FC236}">
                <a16:creationId xmlns:a16="http://schemas.microsoft.com/office/drawing/2014/main" id="{CB503211-30CC-C10C-8C5C-6CB1EA4BE783}"/>
              </a:ext>
            </a:extLst>
          </p:cNvPr>
          <p:cNvPicPr>
            <a:picLocks noGrp="1" noChangeAspect="1"/>
          </p:cNvPicPr>
          <p:nvPr>
            <p:ph idx="1"/>
          </p:nvPr>
        </p:nvPicPr>
        <p:blipFill>
          <a:blip r:embed="rId3"/>
          <a:stretch>
            <a:fillRect/>
          </a:stretch>
        </p:blipFill>
        <p:spPr>
          <a:xfrm>
            <a:off x="385572" y="2203367"/>
            <a:ext cx="11420856" cy="3968746"/>
          </a:xfrm>
          <a:prstGeom prst="rect">
            <a:avLst/>
          </a:prstGeom>
        </p:spPr>
      </p:pic>
    </p:spTree>
    <p:extLst>
      <p:ext uri="{BB962C8B-B14F-4D97-AF65-F5344CB8AC3E}">
        <p14:creationId xmlns:p14="http://schemas.microsoft.com/office/powerpoint/2010/main" val="2535530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Exclusion criteria </a:t>
            </a:r>
          </a:p>
        </p:txBody>
      </p:sp>
      <p:sp>
        <p:nvSpPr>
          <p:cNvPr id="6" name="Content Placeholder 5"/>
          <p:cNvSpPr>
            <a:spLocks noGrp="1"/>
          </p:cNvSpPr>
          <p:nvPr>
            <p:ph idx="1"/>
          </p:nvPr>
        </p:nvSpPr>
        <p:spPr>
          <a:xfrm>
            <a:off x="390418" y="1515649"/>
            <a:ext cx="6513816" cy="4661314"/>
          </a:xfrm>
        </p:spPr>
        <p:txBody>
          <a:bodyPr>
            <a:normAutofit/>
          </a:bodyPr>
          <a:lstStyle/>
          <a:p>
            <a:r>
              <a:rPr lang="en-US" dirty="0"/>
              <a:t>Purpose of the criteria</a:t>
            </a:r>
          </a:p>
          <a:p>
            <a:pPr lvl="1"/>
            <a:r>
              <a:rPr lang="en-US" dirty="0"/>
              <a:t>Methadone dose &lt;48 hours: methadone is a long-acting opioid.  Even if COWS is high enough, large risk of precipitated withdrawal in these patients.  After 48 hours, precipitated withdrawal unlikely.</a:t>
            </a:r>
          </a:p>
          <a:p>
            <a:pPr lvl="1"/>
            <a:r>
              <a:rPr lang="en-US" dirty="0"/>
              <a:t>AMS &amp; unable to consent: altered patients do not have the capacity to consent to getting buprenorphine.  These patients will be transported since they cannot refuse.  ED can discuss starting treatment once they have capacity</a:t>
            </a:r>
          </a:p>
        </p:txBody>
      </p:sp>
    </p:spTree>
    <p:extLst>
      <p:ext uri="{BB962C8B-B14F-4D97-AF65-F5344CB8AC3E}">
        <p14:creationId xmlns:p14="http://schemas.microsoft.com/office/powerpoint/2010/main" val="5912558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70745F-237A-FCB5-D5E0-FE8D5E8B89C4}"/>
              </a:ext>
            </a:extLst>
          </p:cNvPr>
          <p:cNvSpPr>
            <a:spLocks noGrp="1"/>
          </p:cNvSpPr>
          <p:nvPr>
            <p:ph type="title"/>
          </p:nvPr>
        </p:nvSpPr>
        <p:spPr>
          <a:xfrm>
            <a:off x="686834" y="1153572"/>
            <a:ext cx="3200400" cy="4461163"/>
          </a:xfrm>
        </p:spPr>
        <p:txBody>
          <a:bodyPr>
            <a:normAutofit/>
          </a:bodyPr>
          <a:lstStyle/>
          <a:p>
            <a:r>
              <a:rPr lang="en-US">
                <a:solidFill>
                  <a:srgbClr val="FFFFFF"/>
                </a:solidFill>
              </a:rPr>
              <a:t>COWS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AD6A31F-35C9-D64E-E909-244969FEFD55}"/>
              </a:ext>
            </a:extLst>
          </p:cNvPr>
          <p:cNvSpPr>
            <a:spLocks noGrp="1"/>
          </p:cNvSpPr>
          <p:nvPr>
            <p:ph idx="1"/>
          </p:nvPr>
        </p:nvSpPr>
        <p:spPr>
          <a:xfrm>
            <a:off x="4447308" y="591344"/>
            <a:ext cx="6906491" cy="5585619"/>
          </a:xfrm>
        </p:spPr>
        <p:txBody>
          <a:bodyPr anchor="ctr">
            <a:normAutofit/>
          </a:bodyPr>
          <a:lstStyle/>
          <a:p>
            <a:r>
              <a:rPr lang="en-US" dirty="0"/>
              <a:t>Apply the COWS score</a:t>
            </a:r>
          </a:p>
          <a:p>
            <a:r>
              <a:rPr lang="en-US" dirty="0"/>
              <a:t>COWS score is built into ESO and others.</a:t>
            </a:r>
          </a:p>
          <a:p>
            <a:r>
              <a:rPr lang="en-US" dirty="0"/>
              <a:t>Patient must have a COWS </a:t>
            </a:r>
            <a:r>
              <a:rPr lang="en-US" b="0" i="0" dirty="0">
                <a:effectLst/>
                <a:highlight>
                  <a:srgbClr val="FFFFFF"/>
                </a:highlight>
              </a:rPr>
              <a:t>≥ 8</a:t>
            </a:r>
          </a:p>
          <a:p>
            <a:pPr lvl="1"/>
            <a:r>
              <a:rPr lang="en-US" dirty="0">
                <a:highlight>
                  <a:srgbClr val="FFFFFF"/>
                </a:highlight>
              </a:rPr>
              <a:t>COWS &lt; 5 </a:t>
            </a:r>
            <a:r>
              <a:rPr lang="en-US" dirty="0">
                <a:highlight>
                  <a:srgbClr val="FFFFFF"/>
                </a:highlight>
                <a:sym typeface="Wingdings" pitchFamily="2" charset="2"/>
              </a:rPr>
              <a:t> not in withdrawal</a:t>
            </a:r>
          </a:p>
          <a:p>
            <a:pPr lvl="1"/>
            <a:r>
              <a:rPr lang="en-US" dirty="0">
                <a:highlight>
                  <a:srgbClr val="FFFFFF"/>
                </a:highlight>
                <a:sym typeface="Wingdings" pitchFamily="2" charset="2"/>
              </a:rPr>
              <a:t>Giving buprenorphine  precipitated withdrawal</a:t>
            </a:r>
          </a:p>
          <a:p>
            <a:pPr lvl="1"/>
            <a:r>
              <a:rPr lang="en-US" dirty="0">
                <a:highlight>
                  <a:srgbClr val="FFFFFF"/>
                </a:highlight>
                <a:sym typeface="Wingdings" pitchFamily="2" charset="2"/>
              </a:rPr>
              <a:t>Higher the COWS  less likely to precipitate withdrawal</a:t>
            </a:r>
          </a:p>
          <a:p>
            <a:pPr lvl="1"/>
            <a:r>
              <a:rPr lang="en-US" dirty="0">
                <a:highlight>
                  <a:srgbClr val="FFFFFF"/>
                </a:highlight>
                <a:sym typeface="Wingdings" pitchFamily="2" charset="2"/>
              </a:rPr>
              <a:t>If unsure about score, call medical control</a:t>
            </a:r>
            <a:endParaRPr lang="en-US" dirty="0"/>
          </a:p>
          <a:p>
            <a:endParaRPr lang="en-US" dirty="0"/>
          </a:p>
        </p:txBody>
      </p:sp>
    </p:spTree>
    <p:extLst>
      <p:ext uri="{BB962C8B-B14F-4D97-AF65-F5344CB8AC3E}">
        <p14:creationId xmlns:p14="http://schemas.microsoft.com/office/powerpoint/2010/main" val="855365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14FB3-489E-1AAE-A01A-484B8A47B55A}"/>
              </a:ext>
            </a:extLst>
          </p:cNvPr>
          <p:cNvSpPr>
            <a:spLocks noGrp="1"/>
          </p:cNvSpPr>
          <p:nvPr>
            <p:ph type="title"/>
          </p:nvPr>
        </p:nvSpPr>
        <p:spPr/>
        <p:txBody>
          <a:bodyPr/>
          <a:lstStyle/>
          <a:p>
            <a:r>
              <a:rPr lang="en-US" dirty="0"/>
              <a:t>COWS Score</a:t>
            </a:r>
          </a:p>
        </p:txBody>
      </p:sp>
      <p:sp>
        <p:nvSpPr>
          <p:cNvPr id="3" name="Content Placeholder 2">
            <a:extLst>
              <a:ext uri="{FF2B5EF4-FFF2-40B4-BE49-F238E27FC236}">
                <a16:creationId xmlns:a16="http://schemas.microsoft.com/office/drawing/2014/main" id="{5351B717-F1DA-D1FE-0280-1B404EA04E63}"/>
              </a:ext>
            </a:extLst>
          </p:cNvPr>
          <p:cNvSpPr>
            <a:spLocks noGrp="1"/>
          </p:cNvSpPr>
          <p:nvPr>
            <p:ph idx="1"/>
          </p:nvPr>
        </p:nvSpPr>
        <p:spPr>
          <a:xfrm>
            <a:off x="838200" y="1825625"/>
            <a:ext cx="4191000" cy="4351338"/>
          </a:xfrm>
        </p:spPr>
        <p:txBody>
          <a:bodyPr/>
          <a:lstStyle/>
          <a:p>
            <a:r>
              <a:rPr lang="en-US" dirty="0"/>
              <a:t>Resting heart rate</a:t>
            </a:r>
          </a:p>
          <a:p>
            <a:r>
              <a:rPr lang="en-US" dirty="0"/>
              <a:t>Sweating</a:t>
            </a:r>
          </a:p>
          <a:p>
            <a:r>
              <a:rPr lang="en-US" dirty="0"/>
              <a:t>Restlessness</a:t>
            </a:r>
          </a:p>
          <a:p>
            <a:r>
              <a:rPr lang="en-US" dirty="0"/>
              <a:t>Pupil size</a:t>
            </a:r>
          </a:p>
          <a:p>
            <a:r>
              <a:rPr lang="en-US" dirty="0"/>
              <a:t>Bone/joint aches</a:t>
            </a:r>
          </a:p>
          <a:p>
            <a:r>
              <a:rPr lang="en-US" dirty="0"/>
              <a:t>Runny nose/tearing</a:t>
            </a:r>
          </a:p>
          <a:p>
            <a:r>
              <a:rPr lang="en-US" dirty="0"/>
              <a:t>GI upset</a:t>
            </a:r>
          </a:p>
          <a:p>
            <a:r>
              <a:rPr lang="en-US" dirty="0"/>
              <a:t>Tremor</a:t>
            </a:r>
          </a:p>
        </p:txBody>
      </p:sp>
      <p:sp>
        <p:nvSpPr>
          <p:cNvPr id="4" name="Content Placeholder 2">
            <a:extLst>
              <a:ext uri="{FF2B5EF4-FFF2-40B4-BE49-F238E27FC236}">
                <a16:creationId xmlns:a16="http://schemas.microsoft.com/office/drawing/2014/main" id="{B46BC94D-5EBB-20BC-D863-A272A29EE2F2}"/>
              </a:ext>
            </a:extLst>
          </p:cNvPr>
          <p:cNvSpPr txBox="1">
            <a:spLocks/>
          </p:cNvSpPr>
          <p:nvPr/>
        </p:nvSpPr>
        <p:spPr>
          <a:xfrm>
            <a:off x="6629400" y="1690688"/>
            <a:ext cx="41910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Yawning</a:t>
            </a:r>
          </a:p>
          <a:p>
            <a:r>
              <a:rPr lang="en-US" dirty="0"/>
              <a:t>Anxiety/irritability</a:t>
            </a:r>
          </a:p>
          <a:p>
            <a:r>
              <a:rPr lang="en-US" dirty="0"/>
              <a:t>Goosebumps</a:t>
            </a:r>
          </a:p>
        </p:txBody>
      </p:sp>
    </p:spTree>
    <p:extLst>
      <p:ext uri="{BB962C8B-B14F-4D97-AF65-F5344CB8AC3E}">
        <p14:creationId xmlns:p14="http://schemas.microsoft.com/office/powerpoint/2010/main" val="27897140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What is precipitated withdrawal?</a:t>
            </a:r>
          </a:p>
        </p:txBody>
      </p:sp>
      <p:sp>
        <p:nvSpPr>
          <p:cNvPr id="6" name="Content Placeholder 5"/>
          <p:cNvSpPr>
            <a:spLocks noGrp="1"/>
          </p:cNvSpPr>
          <p:nvPr>
            <p:ph idx="1"/>
          </p:nvPr>
        </p:nvSpPr>
        <p:spPr>
          <a:xfrm>
            <a:off x="838200" y="1515649"/>
            <a:ext cx="4692309" cy="4661314"/>
          </a:xfrm>
        </p:spPr>
        <p:txBody>
          <a:bodyPr>
            <a:normAutofit/>
          </a:bodyPr>
          <a:lstStyle/>
          <a:p>
            <a:r>
              <a:rPr lang="en-US" dirty="0"/>
              <a:t>Giving a patient a medication </a:t>
            </a:r>
            <a:r>
              <a:rPr lang="en-US" dirty="0">
                <a:sym typeface="Wingdings" pitchFamily="2" charset="2"/>
              </a:rPr>
              <a:t> induces immediate opioid withdrawal</a:t>
            </a:r>
          </a:p>
          <a:p>
            <a:pPr lvl="1"/>
            <a:r>
              <a:rPr lang="en-US" dirty="0">
                <a:sym typeface="Wingdings" pitchFamily="2" charset="2"/>
              </a:rPr>
              <a:t>Naloxone</a:t>
            </a:r>
          </a:p>
          <a:p>
            <a:pPr lvl="1"/>
            <a:r>
              <a:rPr lang="en-US" dirty="0"/>
              <a:t>Buprenorphine (if COWS too low)</a:t>
            </a:r>
          </a:p>
          <a:p>
            <a:r>
              <a:rPr lang="en-US" dirty="0"/>
              <a:t>Patients are very scared of precipitated withdrawal</a:t>
            </a:r>
          </a:p>
          <a:p>
            <a:pPr lvl="1"/>
            <a:r>
              <a:rPr lang="en-US" dirty="0"/>
              <a:t>If COWS </a:t>
            </a:r>
            <a:r>
              <a:rPr lang="en-US" b="0" i="0" dirty="0">
                <a:effectLst/>
                <a:highlight>
                  <a:srgbClr val="FFFFFF"/>
                </a:highlight>
              </a:rPr>
              <a:t>≥ 5 </a:t>
            </a:r>
            <a:r>
              <a:rPr lang="en-US" b="0" i="0" dirty="0">
                <a:effectLst/>
                <a:highlight>
                  <a:srgbClr val="FFFFFF"/>
                </a:highlight>
                <a:sym typeface="Wingdings" pitchFamily="2" charset="2"/>
              </a:rPr>
              <a:t> principiated w/d is unlikely</a:t>
            </a:r>
            <a:endParaRPr lang="en-US" b="0" i="0" dirty="0">
              <a:effectLst/>
              <a:highlight>
                <a:srgbClr val="FFFFFF"/>
              </a:highlight>
            </a:endParaRPr>
          </a:p>
          <a:p>
            <a:pPr lvl="1"/>
            <a:endParaRPr lang="en-US" dirty="0"/>
          </a:p>
        </p:txBody>
      </p:sp>
      <p:pic>
        <p:nvPicPr>
          <p:cNvPr id="1026" name="Picture 2" descr="Buprenorphine for Opioid Use Disorder: Mechanism of Action -  Psychopharmacology Institute">
            <a:extLst>
              <a:ext uri="{FF2B5EF4-FFF2-40B4-BE49-F238E27FC236}">
                <a16:creationId xmlns:a16="http://schemas.microsoft.com/office/drawing/2014/main" id="{5DB01AB8-3AE9-7EC5-700C-4C33531B57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07163" y="2021287"/>
            <a:ext cx="6484837" cy="36500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3400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C6E9DD-9D2A-0EF9-52C8-10FB81E9B966}"/>
              </a:ext>
            </a:extLst>
          </p:cNvPr>
          <p:cNvSpPr>
            <a:spLocks noGrp="1"/>
          </p:cNvSpPr>
          <p:nvPr>
            <p:ph type="title"/>
          </p:nvPr>
        </p:nvSpPr>
        <p:spPr>
          <a:xfrm>
            <a:off x="686834" y="591344"/>
            <a:ext cx="3200400" cy="5585619"/>
          </a:xfrm>
        </p:spPr>
        <p:txBody>
          <a:bodyPr>
            <a:normAutofit/>
          </a:bodyPr>
          <a:lstStyle/>
          <a:p>
            <a:r>
              <a:rPr lang="en-US">
                <a:solidFill>
                  <a:srgbClr val="FFFFFF"/>
                </a:solidFill>
              </a:rPr>
              <a:t>Conversation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A5E5498-724E-06BA-1330-C6CDFD741D30}"/>
              </a:ext>
            </a:extLst>
          </p:cNvPr>
          <p:cNvSpPr>
            <a:spLocks noGrp="1"/>
          </p:cNvSpPr>
          <p:nvPr>
            <p:ph idx="1"/>
          </p:nvPr>
        </p:nvSpPr>
        <p:spPr>
          <a:xfrm>
            <a:off x="4447308" y="591344"/>
            <a:ext cx="6906491" cy="5585619"/>
          </a:xfrm>
        </p:spPr>
        <p:txBody>
          <a:bodyPr anchor="ctr">
            <a:normAutofit/>
          </a:bodyPr>
          <a:lstStyle/>
          <a:p>
            <a:r>
              <a:rPr lang="en-US" sz="1700"/>
              <a:t>Discuss starting buprenorphine with the patient.</a:t>
            </a:r>
          </a:p>
          <a:p>
            <a:r>
              <a:rPr lang="en-US" sz="1700"/>
              <a:t>Offer treatment/transportation options:</a:t>
            </a:r>
          </a:p>
          <a:p>
            <a:pPr lvl="1"/>
            <a:r>
              <a:rPr lang="en-US" sz="1700"/>
              <a:t>Transport to the hospital</a:t>
            </a:r>
          </a:p>
          <a:p>
            <a:pPr lvl="1"/>
            <a:r>
              <a:rPr lang="en-US" sz="1700"/>
              <a:t>Leave-behind Narcan/kit</a:t>
            </a:r>
          </a:p>
          <a:p>
            <a:pPr lvl="1"/>
            <a:r>
              <a:rPr lang="en-US" sz="1700"/>
              <a:t>Starting buprenorphine</a:t>
            </a:r>
          </a:p>
          <a:p>
            <a:pPr lvl="1"/>
            <a:r>
              <a:rPr lang="en-US" sz="1700"/>
              <a:t>Referral to outpatient treatment</a:t>
            </a:r>
          </a:p>
          <a:p>
            <a:pPr lvl="1"/>
            <a:r>
              <a:rPr lang="en-US" sz="1700"/>
              <a:t>Simple refusal</a:t>
            </a:r>
          </a:p>
          <a:p>
            <a:pPr lvl="1"/>
            <a:endParaRPr lang="en-US" sz="1700"/>
          </a:p>
          <a:p>
            <a:r>
              <a:rPr lang="en-US" sz="1700"/>
              <a:t>Patients need to understand that their dose of buprenorphine will keep withdrawal symptoms away for roughly 24-36 hours, and prevent another overdose during that time.</a:t>
            </a:r>
          </a:p>
        </p:txBody>
      </p:sp>
    </p:spTree>
    <p:extLst>
      <p:ext uri="{BB962C8B-B14F-4D97-AF65-F5344CB8AC3E}">
        <p14:creationId xmlns:p14="http://schemas.microsoft.com/office/powerpoint/2010/main" val="1450517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p:cNvSpPr>
            <a:spLocks noGrp="1"/>
          </p:cNvSpPr>
          <p:nvPr>
            <p:ph type="title"/>
          </p:nvPr>
        </p:nvSpPr>
        <p:spPr>
          <a:xfrm>
            <a:off x="838200" y="365125"/>
            <a:ext cx="10515600" cy="1325563"/>
          </a:xfrm>
        </p:spPr>
        <p:txBody>
          <a:bodyPr>
            <a:normAutofit/>
          </a:bodyPr>
          <a:lstStyle/>
          <a:p>
            <a:r>
              <a:rPr lang="en-US" dirty="0"/>
              <a:t>Pathophysiology of opioid poisoning</a:t>
            </a:r>
          </a:p>
        </p:txBody>
      </p:sp>
      <p:sp>
        <p:nvSpPr>
          <p:cNvPr id="15"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Content Placeholder 5"/>
          <p:cNvSpPr>
            <a:spLocks noGrp="1"/>
          </p:cNvSpPr>
          <p:nvPr>
            <p:ph idx="1"/>
          </p:nvPr>
        </p:nvSpPr>
        <p:spPr>
          <a:xfrm>
            <a:off x="838200" y="1825625"/>
            <a:ext cx="10515600" cy="4351338"/>
          </a:xfrm>
        </p:spPr>
        <p:txBody>
          <a:bodyPr>
            <a:normAutofit/>
          </a:bodyPr>
          <a:lstStyle/>
          <a:p>
            <a:r>
              <a:rPr lang="en-US" dirty="0"/>
              <a:t>Opioid goes to brain </a:t>
            </a:r>
            <a:r>
              <a:rPr lang="en-US" dirty="0">
                <a:sym typeface="Wingdings" pitchFamily="2" charset="2"/>
              </a:rPr>
              <a:t> stimulates mu opioid receptor</a:t>
            </a:r>
          </a:p>
          <a:p>
            <a:pPr lvl="1"/>
            <a:r>
              <a:rPr lang="en-US" dirty="0">
                <a:sym typeface="Wingdings" pitchFamily="2" charset="2"/>
              </a:rPr>
              <a:t>Pain relief</a:t>
            </a:r>
          </a:p>
          <a:p>
            <a:pPr lvl="1"/>
            <a:r>
              <a:rPr lang="en-US" dirty="0">
                <a:sym typeface="Wingdings" pitchFamily="2" charset="2"/>
              </a:rPr>
              <a:t>Decrease respiratory drive (brain stem)</a:t>
            </a:r>
          </a:p>
          <a:p>
            <a:pPr lvl="1"/>
            <a:r>
              <a:rPr lang="en-US" dirty="0">
                <a:sym typeface="Wingdings" pitchFamily="2" charset="2"/>
              </a:rPr>
              <a:t>Direct effect on “wakefulness” systems</a:t>
            </a:r>
          </a:p>
          <a:p>
            <a:pPr lvl="1"/>
            <a:r>
              <a:rPr lang="en-US" dirty="0">
                <a:sym typeface="Wingdings" pitchFamily="2" charset="2"/>
              </a:rPr>
              <a:t>General CNS depression</a:t>
            </a:r>
          </a:p>
          <a:p>
            <a:pPr marL="457200" lvl="1" indent="0">
              <a:buNone/>
            </a:pPr>
            <a:endParaRPr lang="en-US" dirty="0">
              <a:sym typeface="Wingdings" pitchFamily="2" charset="2"/>
            </a:endParaRPr>
          </a:p>
          <a:p>
            <a:pPr marL="457200" lvl="1" indent="0">
              <a:buNone/>
            </a:pPr>
            <a:r>
              <a:rPr lang="en-US" dirty="0">
                <a:sym typeface="Wingdings" pitchFamily="2" charset="2"/>
              </a:rPr>
              <a:t>Opioid  CNS depression  Unconscious  Respiratory Depression</a:t>
            </a:r>
          </a:p>
        </p:txBody>
      </p:sp>
    </p:spTree>
    <p:extLst>
      <p:ext uri="{BB962C8B-B14F-4D97-AF65-F5344CB8AC3E}">
        <p14:creationId xmlns:p14="http://schemas.microsoft.com/office/powerpoint/2010/main" val="32529656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371AD2-6F5D-A654-32B7-F1EA3D8C6963}"/>
              </a:ext>
            </a:extLst>
          </p:cNvPr>
          <p:cNvSpPr>
            <a:spLocks noGrp="1"/>
          </p:cNvSpPr>
          <p:nvPr>
            <p:ph type="title"/>
          </p:nvPr>
        </p:nvSpPr>
        <p:spPr>
          <a:xfrm>
            <a:off x="841248" y="548640"/>
            <a:ext cx="3600860" cy="5431536"/>
          </a:xfrm>
        </p:spPr>
        <p:txBody>
          <a:bodyPr>
            <a:normAutofit/>
          </a:bodyPr>
          <a:lstStyle/>
          <a:p>
            <a:r>
              <a:rPr lang="en-US" sz="4200"/>
              <a:t>Administer Buprenorphine</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C1D2126-8C78-486B-DBFB-B07B11B703D1}"/>
              </a:ext>
            </a:extLst>
          </p:cNvPr>
          <p:cNvSpPr>
            <a:spLocks noGrp="1"/>
          </p:cNvSpPr>
          <p:nvPr>
            <p:ph idx="1"/>
          </p:nvPr>
        </p:nvSpPr>
        <p:spPr>
          <a:xfrm>
            <a:off x="5126418" y="552091"/>
            <a:ext cx="6224335" cy="5431536"/>
          </a:xfrm>
        </p:spPr>
        <p:txBody>
          <a:bodyPr anchor="ctr">
            <a:normAutofit/>
          </a:bodyPr>
          <a:lstStyle/>
          <a:p>
            <a:r>
              <a:rPr lang="en-US" sz="2200"/>
              <a:t>Initial dose is 16mg SL.</a:t>
            </a:r>
          </a:p>
          <a:p>
            <a:r>
              <a:rPr lang="en-US" sz="2200"/>
              <a:t>Reassess after 10 mins.</a:t>
            </a:r>
          </a:p>
          <a:p>
            <a:r>
              <a:rPr lang="en-US" sz="2200"/>
              <a:t>If symptoms worsen or persist: give additional 8mg SL.</a:t>
            </a:r>
          </a:p>
          <a:p>
            <a:r>
              <a:rPr lang="en-US" sz="2200"/>
              <a:t>If symptoms improve:</a:t>
            </a:r>
          </a:p>
          <a:p>
            <a:pPr lvl="1"/>
            <a:r>
              <a:rPr lang="en-US" sz="2200"/>
              <a:t>Obtain good demographics</a:t>
            </a:r>
          </a:p>
          <a:p>
            <a:pPr lvl="1"/>
            <a:r>
              <a:rPr lang="en-US" sz="2200"/>
              <a:t>Provide leave-behind naloxone/kit</a:t>
            </a:r>
          </a:p>
          <a:p>
            <a:pPr lvl="1"/>
            <a:r>
              <a:rPr lang="en-US" sz="2200"/>
              <a:t>Provide any referral handouts</a:t>
            </a:r>
          </a:p>
          <a:p>
            <a:pPr lvl="1"/>
            <a:r>
              <a:rPr lang="en-US" sz="2200"/>
              <a:t>Repeat second COWS</a:t>
            </a:r>
          </a:p>
          <a:p>
            <a:pPr lvl="1"/>
            <a:r>
              <a:rPr lang="en-US" sz="2200"/>
              <a:t>Recommend transport</a:t>
            </a:r>
          </a:p>
        </p:txBody>
      </p:sp>
    </p:spTree>
    <p:extLst>
      <p:ext uri="{BB962C8B-B14F-4D97-AF65-F5344CB8AC3E}">
        <p14:creationId xmlns:p14="http://schemas.microsoft.com/office/powerpoint/2010/main" val="25611895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Why should we give buprenorphine if the ED can?</a:t>
            </a:r>
          </a:p>
        </p:txBody>
      </p:sp>
      <p:sp>
        <p:nvSpPr>
          <p:cNvPr id="6" name="Content Placeholder 5"/>
          <p:cNvSpPr>
            <a:spLocks noGrp="1"/>
          </p:cNvSpPr>
          <p:nvPr>
            <p:ph idx="1"/>
          </p:nvPr>
        </p:nvSpPr>
        <p:spPr>
          <a:xfrm>
            <a:off x="838200" y="1690687"/>
            <a:ext cx="10515600" cy="4486275"/>
          </a:xfrm>
        </p:spPr>
        <p:txBody>
          <a:bodyPr>
            <a:normAutofit fontScale="92500" lnSpcReduction="10000"/>
          </a:bodyPr>
          <a:lstStyle/>
          <a:p>
            <a:r>
              <a:rPr lang="en-US" dirty="0"/>
              <a:t>Opioid withdrawal is VERY uncomfortable for patients (ppl feel like they are dying)</a:t>
            </a:r>
          </a:p>
          <a:p>
            <a:pPr lvl="1"/>
            <a:r>
              <a:rPr lang="en-US" dirty="0"/>
              <a:t>We should relieve their suffering ASAP!</a:t>
            </a:r>
          </a:p>
          <a:p>
            <a:pPr lvl="1"/>
            <a:r>
              <a:rPr lang="en-US" dirty="0"/>
              <a:t>It can take a while for a patient to get this in the hospital</a:t>
            </a:r>
          </a:p>
          <a:p>
            <a:pPr lvl="2"/>
            <a:r>
              <a:rPr lang="en-US" dirty="0"/>
              <a:t>Registered at the hospital </a:t>
            </a:r>
            <a:r>
              <a:rPr lang="en-US" dirty="0">
                <a:sym typeface="Wingdings" pitchFamily="2" charset="2"/>
              </a:rPr>
              <a:t> evaluated by a physician  buprenorphine ordered  medication sent by pharmacy  administered</a:t>
            </a:r>
          </a:p>
          <a:p>
            <a:pPr lvl="1"/>
            <a:r>
              <a:rPr lang="en-US" dirty="0">
                <a:sym typeface="Wingdings" pitchFamily="2" charset="2"/>
              </a:rPr>
              <a:t>Patients often refuse transport since they know it can take a while to receive relief from opioid withdrawal</a:t>
            </a:r>
          </a:p>
          <a:p>
            <a:pPr lvl="2"/>
            <a:r>
              <a:rPr lang="en-US" dirty="0">
                <a:sym typeface="Wingdings" pitchFamily="2" charset="2"/>
              </a:rPr>
              <a:t>If they refuse, they can likely get opioids faster to relieve their w/d</a:t>
            </a:r>
          </a:p>
          <a:p>
            <a:pPr lvl="2"/>
            <a:r>
              <a:rPr lang="en-US" dirty="0">
                <a:sym typeface="Wingdings" pitchFamily="2" charset="2"/>
              </a:rPr>
              <a:t>By treating their withdrawal with buprenorphine  much more likely to accept transport</a:t>
            </a:r>
          </a:p>
          <a:p>
            <a:r>
              <a:rPr lang="en-US" dirty="0">
                <a:sym typeface="Wingdings" pitchFamily="2" charset="2"/>
              </a:rPr>
              <a:t>We would not withhold analgesia for patient with a femur fracture just because the hospital also can treat the patient.</a:t>
            </a:r>
          </a:p>
          <a:p>
            <a:pPr lvl="1"/>
            <a:r>
              <a:rPr lang="en-US" dirty="0">
                <a:sym typeface="Wingdings" pitchFamily="2" charset="2"/>
              </a:rPr>
              <a:t>We want to relieve suffering ASAP whenever possible</a:t>
            </a:r>
          </a:p>
        </p:txBody>
      </p:sp>
    </p:spTree>
    <p:extLst>
      <p:ext uri="{BB962C8B-B14F-4D97-AF65-F5344CB8AC3E}">
        <p14:creationId xmlns:p14="http://schemas.microsoft.com/office/powerpoint/2010/main" val="28804426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686834" y="1153572"/>
            <a:ext cx="3200400" cy="4461163"/>
          </a:xfrm>
        </p:spPr>
        <p:txBody>
          <a:bodyPr>
            <a:normAutofit/>
          </a:bodyPr>
          <a:lstStyle/>
          <a:p>
            <a:r>
              <a:rPr lang="en-US">
                <a:solidFill>
                  <a:srgbClr val="FFFFFF"/>
                </a:solidFill>
              </a:rPr>
              <a:t>What if the patient refuses transport?</a:t>
            </a:r>
          </a:p>
        </p:txBody>
      </p:sp>
      <p:sp>
        <p:nvSpPr>
          <p:cNvPr id="15"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Content Placeholder 5"/>
          <p:cNvSpPr>
            <a:spLocks noGrp="1"/>
          </p:cNvSpPr>
          <p:nvPr>
            <p:ph idx="1"/>
          </p:nvPr>
        </p:nvSpPr>
        <p:spPr>
          <a:xfrm>
            <a:off x="4447308" y="591344"/>
            <a:ext cx="6906491" cy="5585619"/>
          </a:xfrm>
        </p:spPr>
        <p:txBody>
          <a:bodyPr anchor="ctr">
            <a:normAutofit/>
          </a:bodyPr>
          <a:lstStyle/>
          <a:p>
            <a:r>
              <a:rPr lang="en-US" dirty="0"/>
              <a:t>We can still treat them with buprenorphine!</a:t>
            </a:r>
          </a:p>
          <a:p>
            <a:r>
              <a:rPr lang="en-US" dirty="0"/>
              <a:t>Our standard refusal protocol still applies</a:t>
            </a:r>
          </a:p>
          <a:p>
            <a:pPr lvl="1"/>
            <a:r>
              <a:rPr lang="en-US" dirty="0"/>
              <a:t>Patients without capacity cannot refuse transport</a:t>
            </a:r>
          </a:p>
          <a:p>
            <a:pPr lvl="1"/>
            <a:r>
              <a:rPr lang="en-US" dirty="0">
                <a:sym typeface="Wingdings" pitchFamily="2" charset="2"/>
              </a:rPr>
              <a:t>If high risk refusal or unsure if he/she has capacity  consult online med control</a:t>
            </a:r>
          </a:p>
          <a:p>
            <a:pPr lvl="1"/>
            <a:endParaRPr lang="en-US" dirty="0"/>
          </a:p>
        </p:txBody>
      </p:sp>
    </p:spTree>
    <p:extLst>
      <p:ext uri="{BB962C8B-B14F-4D97-AF65-F5344CB8AC3E}">
        <p14:creationId xmlns:p14="http://schemas.microsoft.com/office/powerpoint/2010/main" val="5110447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a:xfrm>
            <a:off x="838200" y="78795"/>
            <a:ext cx="10515600" cy="1325563"/>
          </a:xfrm>
        </p:spPr>
        <p:txBody>
          <a:bodyPr/>
          <a:lstStyle/>
          <a:p>
            <a:r>
              <a:rPr lang="en-US" dirty="0"/>
              <a:t>What if the patient refuses transport?</a:t>
            </a:r>
          </a:p>
        </p:txBody>
      </p:sp>
      <p:sp>
        <p:nvSpPr>
          <p:cNvPr id="6" name="Content Placeholder 5"/>
          <p:cNvSpPr>
            <a:spLocks noGrp="1"/>
          </p:cNvSpPr>
          <p:nvPr>
            <p:ph idx="1"/>
          </p:nvPr>
        </p:nvSpPr>
        <p:spPr>
          <a:xfrm>
            <a:off x="103598" y="1252032"/>
            <a:ext cx="10858928" cy="4661314"/>
          </a:xfrm>
        </p:spPr>
        <p:txBody>
          <a:bodyPr>
            <a:normAutofit/>
          </a:bodyPr>
          <a:lstStyle/>
          <a:p>
            <a:r>
              <a:rPr lang="en-US" dirty="0">
                <a:sym typeface="Wingdings" pitchFamily="2" charset="2"/>
              </a:rPr>
              <a:t>Patient still needs to be plugged into outpatient addiction resources</a:t>
            </a:r>
          </a:p>
          <a:p>
            <a:pPr lvl="1"/>
            <a:r>
              <a:rPr lang="en-US" dirty="0">
                <a:sym typeface="Wingdings" pitchFamily="2" charset="2"/>
              </a:rPr>
              <a:t>Prescription for buprenorphine</a:t>
            </a:r>
          </a:p>
          <a:p>
            <a:pPr lvl="1"/>
            <a:r>
              <a:rPr lang="en-US" dirty="0">
                <a:sym typeface="Wingdings" pitchFamily="2" charset="2"/>
              </a:rPr>
              <a:t>Ongoing care</a:t>
            </a:r>
          </a:p>
          <a:p>
            <a:pPr marL="457200" lvl="1" indent="0">
              <a:buNone/>
            </a:pPr>
            <a:endParaRPr lang="en-US" dirty="0">
              <a:sym typeface="Wingdings" pitchFamily="2" charset="2"/>
            </a:endParaRPr>
          </a:p>
          <a:p>
            <a:r>
              <a:rPr lang="en-US" dirty="0">
                <a:sym typeface="Wingdings" pitchFamily="2" charset="2"/>
              </a:rPr>
              <a:t>All non transports </a:t>
            </a:r>
            <a:r>
              <a:rPr lang="en-US" b="1" u="sng" dirty="0">
                <a:sym typeface="Wingdings" pitchFamily="2" charset="2"/>
              </a:rPr>
              <a:t>MUST</a:t>
            </a:r>
            <a:r>
              <a:rPr lang="en-US" dirty="0">
                <a:sym typeface="Wingdings" pitchFamily="2" charset="2"/>
              </a:rPr>
              <a:t> be referred for outpatient treatment</a:t>
            </a:r>
          </a:p>
          <a:p>
            <a:pPr lvl="1"/>
            <a:r>
              <a:rPr lang="en-US" dirty="0">
                <a:sym typeface="Wingdings" pitchFamily="2" charset="2"/>
              </a:rPr>
              <a:t>The referral process varies by region</a:t>
            </a:r>
          </a:p>
          <a:p>
            <a:pPr lvl="2"/>
            <a:r>
              <a:rPr lang="en-US" dirty="0">
                <a:sym typeface="Wingdings" pitchFamily="2" charset="2"/>
              </a:rPr>
              <a:t>Based on local resources</a:t>
            </a:r>
          </a:p>
          <a:p>
            <a:pPr lvl="2"/>
            <a:r>
              <a:rPr lang="en-US" dirty="0" err="1">
                <a:sym typeface="Wingdings" pitchFamily="2" charset="2"/>
              </a:rPr>
              <a:t>FindTreatment.gov</a:t>
            </a:r>
            <a:endParaRPr lang="en-US" dirty="0">
              <a:sym typeface="Wingdings" pitchFamily="2" charset="2"/>
            </a:endParaRPr>
          </a:p>
          <a:p>
            <a:pPr lvl="2"/>
            <a:endParaRPr lang="en-US" dirty="0">
              <a:sym typeface="Wingdings" pitchFamily="2" charset="2"/>
            </a:endParaRPr>
          </a:p>
        </p:txBody>
      </p:sp>
    </p:spTree>
    <p:extLst>
      <p:ext uri="{BB962C8B-B14F-4D97-AF65-F5344CB8AC3E}">
        <p14:creationId xmlns:p14="http://schemas.microsoft.com/office/powerpoint/2010/main" val="13082924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6B92E11-9490-E62D-A0F6-E11BACDB64A8}"/>
              </a:ext>
            </a:extLst>
          </p:cNvPr>
          <p:cNvSpPr>
            <a:spLocks noGrp="1"/>
          </p:cNvSpPr>
          <p:nvPr>
            <p:ph type="title"/>
          </p:nvPr>
        </p:nvSpPr>
        <p:spPr>
          <a:xfrm>
            <a:off x="686834" y="1153572"/>
            <a:ext cx="3200400" cy="4461163"/>
          </a:xfrm>
        </p:spPr>
        <p:txBody>
          <a:bodyPr>
            <a:normAutofit/>
          </a:bodyPr>
          <a:lstStyle/>
          <a:p>
            <a:r>
              <a:rPr lang="en-US">
                <a:solidFill>
                  <a:srgbClr val="FFFFFF"/>
                </a:solidFill>
              </a:rPr>
              <a:t>Questions?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84CF737-7BDF-B826-4520-7F14432D31CD}"/>
              </a:ext>
            </a:extLst>
          </p:cNvPr>
          <p:cNvSpPr>
            <a:spLocks noGrp="1"/>
          </p:cNvSpPr>
          <p:nvPr>
            <p:ph idx="1"/>
          </p:nvPr>
        </p:nvSpPr>
        <p:spPr>
          <a:xfrm>
            <a:off x="4447308" y="591344"/>
            <a:ext cx="6906491" cy="5585619"/>
          </a:xfrm>
        </p:spPr>
        <p:txBody>
          <a:bodyPr anchor="ctr">
            <a:normAutofit/>
          </a:bodyPr>
          <a:lstStyle/>
          <a:p>
            <a:r>
              <a:rPr lang="en-US" dirty="0" err="1"/>
              <a:t>FindTreatment.gov</a:t>
            </a:r>
            <a:endParaRPr lang="en-US" dirty="0"/>
          </a:p>
          <a:p>
            <a:endParaRPr lang="en-US" dirty="0"/>
          </a:p>
          <a:p>
            <a:r>
              <a:rPr lang="en-US" dirty="0"/>
              <a:t>Discuss concerns with your chain of command and/or medical director.</a:t>
            </a:r>
          </a:p>
          <a:p>
            <a:endParaRPr lang="en-US" dirty="0"/>
          </a:p>
        </p:txBody>
      </p:sp>
    </p:spTree>
    <p:extLst>
      <p:ext uri="{BB962C8B-B14F-4D97-AF65-F5344CB8AC3E}">
        <p14:creationId xmlns:p14="http://schemas.microsoft.com/office/powerpoint/2010/main" val="607163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686834" y="591344"/>
            <a:ext cx="3200400" cy="5585619"/>
          </a:xfrm>
        </p:spPr>
        <p:txBody>
          <a:bodyPr>
            <a:normAutofit/>
          </a:bodyPr>
          <a:lstStyle/>
          <a:p>
            <a:r>
              <a:rPr lang="en-US">
                <a:solidFill>
                  <a:srgbClr val="FFFFFF"/>
                </a:solidFill>
              </a:rPr>
              <a:t>Naloxone (Narcan)</a:t>
            </a:r>
          </a:p>
        </p:txBody>
      </p:sp>
      <p:sp>
        <p:nvSpPr>
          <p:cNvPr id="15"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Content Placeholder 5"/>
          <p:cNvSpPr>
            <a:spLocks noGrp="1"/>
          </p:cNvSpPr>
          <p:nvPr>
            <p:ph idx="1"/>
          </p:nvPr>
        </p:nvSpPr>
        <p:spPr>
          <a:xfrm>
            <a:off x="4447308" y="591344"/>
            <a:ext cx="6906491" cy="5585619"/>
          </a:xfrm>
        </p:spPr>
        <p:txBody>
          <a:bodyPr anchor="ctr">
            <a:normAutofit/>
          </a:bodyPr>
          <a:lstStyle/>
          <a:p>
            <a:r>
              <a:rPr lang="en-US" dirty="0"/>
              <a:t>MOA: opioid antagonist that displaces opioids at the opioid receptor sites</a:t>
            </a:r>
          </a:p>
          <a:p>
            <a:r>
              <a:rPr lang="en-US" dirty="0"/>
              <a:t>How does naloxone treat unconsciousness?</a:t>
            </a:r>
          </a:p>
          <a:p>
            <a:pPr lvl="1"/>
            <a:r>
              <a:rPr lang="en-US" dirty="0"/>
              <a:t>Naloxone removes opioid from receptor </a:t>
            </a:r>
            <a:r>
              <a:rPr lang="en-US" dirty="0">
                <a:sym typeface="Wingdings" pitchFamily="2" charset="2"/>
              </a:rPr>
              <a:t> patient starts ventilating normally  CO2 level decreases  CNS depression improves</a:t>
            </a:r>
          </a:p>
          <a:p>
            <a:pPr marL="457200" lvl="1" indent="0">
              <a:buNone/>
            </a:pPr>
            <a:endParaRPr lang="en-US" dirty="0">
              <a:sym typeface="Wingdings" pitchFamily="2" charset="2"/>
            </a:endParaRPr>
          </a:p>
          <a:p>
            <a:r>
              <a:rPr lang="en-US" dirty="0">
                <a:sym typeface="Wingdings" pitchFamily="2" charset="2"/>
              </a:rPr>
              <a:t>While awaiting the Narcan to take effect what should we do?</a:t>
            </a:r>
            <a:endParaRPr lang="en-US" dirty="0"/>
          </a:p>
        </p:txBody>
      </p:sp>
    </p:spTree>
    <p:extLst>
      <p:ext uri="{BB962C8B-B14F-4D97-AF65-F5344CB8AC3E}">
        <p14:creationId xmlns:p14="http://schemas.microsoft.com/office/powerpoint/2010/main" val="648910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p:cNvSpPr>
            <a:spLocks noGrp="1"/>
          </p:cNvSpPr>
          <p:nvPr>
            <p:ph type="title"/>
          </p:nvPr>
        </p:nvSpPr>
        <p:spPr>
          <a:xfrm>
            <a:off x="1371597" y="348865"/>
            <a:ext cx="10044023" cy="877729"/>
          </a:xfrm>
        </p:spPr>
        <p:txBody>
          <a:bodyPr anchor="ctr">
            <a:normAutofit/>
          </a:bodyPr>
          <a:lstStyle/>
          <a:p>
            <a:r>
              <a:rPr lang="en-US" sz="4000">
                <a:solidFill>
                  <a:srgbClr val="FFFFFF"/>
                </a:solidFill>
              </a:rPr>
              <a:t>How to treat unconsciousness?</a:t>
            </a:r>
          </a:p>
        </p:txBody>
      </p:sp>
      <p:graphicFrame>
        <p:nvGraphicFramePr>
          <p:cNvPr id="8" name="Content Placeholder 5">
            <a:extLst>
              <a:ext uri="{FF2B5EF4-FFF2-40B4-BE49-F238E27FC236}">
                <a16:creationId xmlns:a16="http://schemas.microsoft.com/office/drawing/2014/main" id="{80F13F3B-D97C-DD7C-75EE-162E0B2DD13B}"/>
              </a:ext>
            </a:extLst>
          </p:cNvPr>
          <p:cNvGraphicFramePr>
            <a:graphicFrameLocks noGrp="1"/>
          </p:cNvGraphicFramePr>
          <p:nvPr>
            <p:ph idx="1"/>
            <p:extLst>
              <p:ext uri="{D42A27DB-BD31-4B8C-83A1-F6EECF244321}">
                <p14:modId xmlns:p14="http://schemas.microsoft.com/office/powerpoint/2010/main" val="2815568089"/>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08393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p:cNvSpPr>
            <a:spLocks noGrp="1"/>
          </p:cNvSpPr>
          <p:nvPr>
            <p:ph type="title"/>
          </p:nvPr>
        </p:nvSpPr>
        <p:spPr>
          <a:xfrm>
            <a:off x="1371597" y="348865"/>
            <a:ext cx="10044023" cy="877729"/>
          </a:xfrm>
        </p:spPr>
        <p:txBody>
          <a:bodyPr anchor="ctr">
            <a:normAutofit/>
          </a:bodyPr>
          <a:lstStyle/>
          <a:p>
            <a:r>
              <a:rPr lang="en-US" sz="4000">
                <a:solidFill>
                  <a:srgbClr val="FFFFFF"/>
                </a:solidFill>
              </a:rPr>
              <a:t>Naloxone Kinetics</a:t>
            </a:r>
          </a:p>
        </p:txBody>
      </p:sp>
      <p:graphicFrame>
        <p:nvGraphicFramePr>
          <p:cNvPr id="8" name="Content Placeholder 5">
            <a:extLst>
              <a:ext uri="{FF2B5EF4-FFF2-40B4-BE49-F238E27FC236}">
                <a16:creationId xmlns:a16="http://schemas.microsoft.com/office/drawing/2014/main" id="{AC6162F7-069D-16BB-DC1B-DDE1509CFE2A}"/>
              </a:ext>
            </a:extLst>
          </p:cNvPr>
          <p:cNvGraphicFramePr>
            <a:graphicFrameLocks noGrp="1"/>
          </p:cNvGraphicFramePr>
          <p:nvPr>
            <p:ph idx="1"/>
            <p:extLst>
              <p:ext uri="{D42A27DB-BD31-4B8C-83A1-F6EECF244321}">
                <p14:modId xmlns:p14="http://schemas.microsoft.com/office/powerpoint/2010/main" val="2779791809"/>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19286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Naloxone complications</a:t>
            </a:r>
          </a:p>
        </p:txBody>
      </p:sp>
      <p:sp>
        <p:nvSpPr>
          <p:cNvPr id="6" name="Content Placeholder 5"/>
          <p:cNvSpPr>
            <a:spLocks noGrp="1"/>
          </p:cNvSpPr>
          <p:nvPr>
            <p:ph idx="1"/>
          </p:nvPr>
        </p:nvSpPr>
        <p:spPr/>
        <p:txBody>
          <a:bodyPr/>
          <a:lstStyle/>
          <a:p>
            <a:r>
              <a:rPr lang="en-US" dirty="0"/>
              <a:t>Pulmonary edema</a:t>
            </a:r>
          </a:p>
          <a:p>
            <a:pPr lvl="1"/>
            <a:r>
              <a:rPr lang="en-US" dirty="0"/>
              <a:t>Not due to heart failure</a:t>
            </a:r>
          </a:p>
          <a:p>
            <a:pPr lvl="1"/>
            <a:r>
              <a:rPr lang="en-US" dirty="0"/>
              <a:t>Unclear if from naloxone or the opioid OD itself</a:t>
            </a:r>
          </a:p>
          <a:p>
            <a:pPr lvl="1"/>
            <a:r>
              <a:rPr lang="en-US" dirty="0"/>
              <a:t>Treatment: positive pressure ventilation</a:t>
            </a:r>
          </a:p>
          <a:p>
            <a:r>
              <a:rPr lang="en-US" dirty="0"/>
              <a:t>Precipitated opioid withdrawal</a:t>
            </a:r>
          </a:p>
          <a:p>
            <a:pPr lvl="1"/>
            <a:r>
              <a:rPr lang="en-US" dirty="0"/>
              <a:t>Occurs if opioid dependent (not if occasional user)</a:t>
            </a:r>
          </a:p>
          <a:p>
            <a:pPr lvl="1"/>
            <a:r>
              <a:rPr lang="en-US" dirty="0"/>
              <a:t>Lower doses naloxone </a:t>
            </a:r>
            <a:r>
              <a:rPr lang="en-US" dirty="0">
                <a:sym typeface="Wingdings" pitchFamily="2" charset="2"/>
              </a:rPr>
              <a:t> less likely to induce w/d</a:t>
            </a:r>
          </a:p>
          <a:p>
            <a:pPr lvl="1"/>
            <a:r>
              <a:rPr lang="en-US" dirty="0">
                <a:sym typeface="Wingdings" pitchFamily="2" charset="2"/>
              </a:rPr>
              <a:t>Goal: improve ventilation, but </a:t>
            </a:r>
            <a:r>
              <a:rPr lang="en-US" b="1" u="sng" dirty="0">
                <a:sym typeface="Wingdings" pitchFamily="2" charset="2"/>
              </a:rPr>
              <a:t>NOT</a:t>
            </a:r>
            <a:r>
              <a:rPr lang="en-US" dirty="0">
                <a:sym typeface="Wingdings" pitchFamily="2" charset="2"/>
              </a:rPr>
              <a:t> induce w/d</a:t>
            </a:r>
          </a:p>
        </p:txBody>
      </p:sp>
    </p:spTree>
    <p:extLst>
      <p:ext uri="{BB962C8B-B14F-4D97-AF65-F5344CB8AC3E}">
        <p14:creationId xmlns:p14="http://schemas.microsoft.com/office/powerpoint/2010/main" val="2033156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
            <a:extLst>
              <a:ext uri="{FF2B5EF4-FFF2-40B4-BE49-F238E27FC236}">
                <a16:creationId xmlns:a16="http://schemas.microsoft.com/office/drawing/2014/main" id="{DF476C7A-BB40-4BAF-AB75-DC5B923D0A60}"/>
              </a:ext>
            </a:extLst>
          </p:cNvPr>
          <p:cNvPicPr>
            <a:picLocks noChangeAspect="1" noChangeArrowheads="1"/>
          </p:cNvPicPr>
          <p:nvPr/>
        </p:nvPicPr>
        <p:blipFill>
          <a:blip r:embed="rId3" cstate="print"/>
          <a:srcRect/>
          <a:stretch>
            <a:fillRect/>
          </a:stretch>
        </p:blipFill>
        <p:spPr bwMode="auto">
          <a:xfrm>
            <a:off x="1752600" y="6116423"/>
            <a:ext cx="2019300" cy="706755"/>
          </a:xfrm>
          <a:prstGeom prst="rect">
            <a:avLst/>
          </a:prstGeom>
          <a:noFill/>
          <a:ln w="9525">
            <a:noFill/>
            <a:miter lim="800000"/>
            <a:headEnd/>
            <a:tailEnd/>
          </a:ln>
        </p:spPr>
      </p:pic>
      <p:sp>
        <p:nvSpPr>
          <p:cNvPr id="4" name="Title 3"/>
          <p:cNvSpPr>
            <a:spLocks noGrp="1"/>
          </p:cNvSpPr>
          <p:nvPr>
            <p:ph type="title"/>
          </p:nvPr>
        </p:nvSpPr>
        <p:spPr/>
        <p:txBody>
          <a:bodyPr/>
          <a:lstStyle/>
          <a:p>
            <a:r>
              <a:rPr lang="en-US" dirty="0"/>
              <a:t>Goal of giving naloxone</a:t>
            </a:r>
          </a:p>
        </p:txBody>
      </p:sp>
      <p:sp>
        <p:nvSpPr>
          <p:cNvPr id="6" name="Content Placeholder 5"/>
          <p:cNvSpPr>
            <a:spLocks noGrp="1"/>
          </p:cNvSpPr>
          <p:nvPr>
            <p:ph idx="1"/>
          </p:nvPr>
        </p:nvSpPr>
        <p:spPr/>
        <p:txBody>
          <a:bodyPr/>
          <a:lstStyle/>
          <a:p>
            <a:r>
              <a:rPr lang="en-US" dirty="0"/>
              <a:t>Goal: reverse hypoventilation</a:t>
            </a:r>
          </a:p>
          <a:p>
            <a:pPr lvl="1"/>
            <a:r>
              <a:rPr lang="en-US" dirty="0"/>
              <a:t>Not to fully reverse all effects of opioids</a:t>
            </a:r>
          </a:p>
          <a:p>
            <a:pPr lvl="1"/>
            <a:r>
              <a:rPr lang="en-US" dirty="0"/>
              <a:t>If breathing normally but drowsy </a:t>
            </a:r>
            <a:r>
              <a:rPr lang="en-US" dirty="0">
                <a:sym typeface="Wingdings" pitchFamily="2" charset="2"/>
              </a:rPr>
              <a:t> naloxone NOT needed</a:t>
            </a:r>
            <a:endParaRPr lang="en-US" dirty="0"/>
          </a:p>
        </p:txBody>
      </p:sp>
    </p:spTree>
    <p:extLst>
      <p:ext uri="{BB962C8B-B14F-4D97-AF65-F5344CB8AC3E}">
        <p14:creationId xmlns:p14="http://schemas.microsoft.com/office/powerpoint/2010/main" val="24772975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1230</TotalTime>
  <Words>6485</Words>
  <Application>Microsoft Macintosh PowerPoint</Application>
  <PresentationFormat>Widescreen</PresentationFormat>
  <Paragraphs>481</Paragraphs>
  <Slides>44</Slides>
  <Notes>44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Aptos</vt:lpstr>
      <vt:lpstr>Aptos Display</vt:lpstr>
      <vt:lpstr>Arial</vt:lpstr>
      <vt:lpstr>Calibri</vt:lpstr>
      <vt:lpstr>Wingdings</vt:lpstr>
      <vt:lpstr>Office Theme</vt:lpstr>
      <vt:lpstr>M420: Opioid Withdrawal</vt:lpstr>
      <vt:lpstr>Disclosures</vt:lpstr>
      <vt:lpstr>Objectives</vt:lpstr>
      <vt:lpstr>Pathophysiology of opioid poisoning</vt:lpstr>
      <vt:lpstr>Naloxone (Narcan)</vt:lpstr>
      <vt:lpstr>How to treat unconsciousness?</vt:lpstr>
      <vt:lpstr>Naloxone Kinetics</vt:lpstr>
      <vt:lpstr>Naloxone complications</vt:lpstr>
      <vt:lpstr>Goal of giving naloxone</vt:lpstr>
      <vt:lpstr>Field treatment of opioid OD</vt:lpstr>
      <vt:lpstr>Field treatment of opioid OD</vt:lpstr>
      <vt:lpstr>What if patient arrests?</vt:lpstr>
      <vt:lpstr>Opioid Use Disorder (OUD)</vt:lpstr>
      <vt:lpstr>Epidemiology of OUD</vt:lpstr>
      <vt:lpstr>Health consequences of OUD</vt:lpstr>
      <vt:lpstr>Why do those with OUD continue to use opioids despite all the negatives?</vt:lpstr>
      <vt:lpstr>Why do those with OUD continue to use opioids despite all the negatives?</vt:lpstr>
      <vt:lpstr>Stigma can be very harmful to patients</vt:lpstr>
      <vt:lpstr>OUD is a chronic medical condition</vt:lpstr>
      <vt:lpstr>What is opioid withdrawal?</vt:lpstr>
      <vt:lpstr>What is opioid withdrawal?</vt:lpstr>
      <vt:lpstr>What is opioid withdrawal?</vt:lpstr>
      <vt:lpstr>Clinical Opioid Withdrawal Scale (COWS)</vt:lpstr>
      <vt:lpstr>How can we treat opioid withdrawal?</vt:lpstr>
      <vt:lpstr>Buprenorphine</vt:lpstr>
      <vt:lpstr>How is buprenorphine used in OUD?</vt:lpstr>
      <vt:lpstr>How is buprenorphine used in OUD?</vt:lpstr>
      <vt:lpstr>How is buprenorphine given?</vt:lpstr>
      <vt:lpstr>Buprenorphine administration</vt:lpstr>
      <vt:lpstr>Why should EMS care?</vt:lpstr>
      <vt:lpstr>EMS Administration of buprenorphine</vt:lpstr>
      <vt:lpstr>Our protocol</vt:lpstr>
      <vt:lpstr>Inclusion Criteria</vt:lpstr>
      <vt:lpstr>Exclusion Criteria</vt:lpstr>
      <vt:lpstr>Exclusion criteria </vt:lpstr>
      <vt:lpstr>COWS</vt:lpstr>
      <vt:lpstr>COWS Score</vt:lpstr>
      <vt:lpstr>What is precipitated withdrawal?</vt:lpstr>
      <vt:lpstr>Conversation</vt:lpstr>
      <vt:lpstr>Administer Buprenorphine</vt:lpstr>
      <vt:lpstr>Why should we give buprenorphine if the ED can?</vt:lpstr>
      <vt:lpstr>What if the patient refuses transport?</vt:lpstr>
      <vt:lpstr>What if the patient refuses transport?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Thomas Charlton</dc:creator>
  <cp:lastModifiedBy>Thomas Charlton</cp:lastModifiedBy>
  <cp:revision>2</cp:revision>
  <dcterms:created xsi:type="dcterms:W3CDTF">2025-11-07T20:26:05Z</dcterms:created>
  <dcterms:modified xsi:type="dcterms:W3CDTF">2025-11-08T16:56:15Z</dcterms:modified>
</cp:coreProperties>
</file>